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2"/>
  </p:notesMasterIdLst>
  <p:sldIdLst>
    <p:sldId id="256" r:id="rId2"/>
    <p:sldId id="258" r:id="rId3"/>
    <p:sldId id="282" r:id="rId4"/>
    <p:sldId id="257" r:id="rId5"/>
    <p:sldId id="259" r:id="rId6"/>
    <p:sldId id="284" r:id="rId7"/>
    <p:sldId id="261" r:id="rId8"/>
    <p:sldId id="273" r:id="rId9"/>
    <p:sldId id="281" r:id="rId10"/>
    <p:sldId id="285" r:id="rId11"/>
    <p:sldId id="283" r:id="rId12"/>
    <p:sldId id="286" r:id="rId13"/>
    <p:sldId id="287" r:id="rId14"/>
    <p:sldId id="288" r:id="rId15"/>
    <p:sldId id="289" r:id="rId16"/>
    <p:sldId id="290" r:id="rId17"/>
    <p:sldId id="291" r:id="rId18"/>
    <p:sldId id="292" r:id="rId19"/>
    <p:sldId id="293" r:id="rId20"/>
    <p:sldId id="294" r:id="rId21"/>
    <p:sldId id="295" r:id="rId22"/>
    <p:sldId id="296" r:id="rId23"/>
    <p:sldId id="297" r:id="rId24"/>
    <p:sldId id="298" r:id="rId25"/>
    <p:sldId id="299" r:id="rId26"/>
    <p:sldId id="300" r:id="rId27"/>
    <p:sldId id="301" r:id="rId28"/>
    <p:sldId id="302" r:id="rId29"/>
    <p:sldId id="303" r:id="rId30"/>
    <p:sldId id="304" r:id="rId31"/>
  </p:sldIdLst>
  <p:sldSz cx="9144000" cy="5143500" type="screen16x9"/>
  <p:notesSz cx="6858000" cy="9144000"/>
  <p:embeddedFontLst>
    <p:embeddedFont>
      <p:font typeface="Catamaran Light" panose="020B0604020202020204" charset="-94"/>
      <p:regular r:id="rId33"/>
      <p:bold r:id="rId34"/>
    </p:embeddedFont>
    <p:embeddedFont>
      <p:font typeface="Fira Sans Extra Condensed Medium" panose="020B0604020202020204" charset="0"/>
      <p:regular r:id="rId35"/>
      <p:bold r:id="rId36"/>
      <p:italic r:id="rId37"/>
      <p:boldItalic r:id="rId38"/>
    </p:embeddedFont>
    <p:embeddedFont>
      <p:font typeface="Livvic" pitchFamily="2" charset="-94"/>
      <p:regular r:id="rId39"/>
      <p:bold r:id="rId40"/>
      <p:italic r:id="rId41"/>
      <p:boldItalic r:id="rId42"/>
    </p:embeddedFont>
    <p:embeddedFont>
      <p:font typeface="Roboto"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DCCF"/>
    <a:srgbClr val="9082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624904-6310-4981-99E8-B2E0815B0E69}">
  <a:tblStyle styleId="{3F624904-6310-4981-99E8-B2E0815B0E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716" y="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1683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262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707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488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8018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2101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9928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742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91580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5923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1120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04963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5940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85669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628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4182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8683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29308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0931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4886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extLst>
      <p:ext uri="{BB962C8B-B14F-4D97-AF65-F5344CB8AC3E}">
        <p14:creationId xmlns:p14="http://schemas.microsoft.com/office/powerpoint/2010/main" val="1332650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536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409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60" r:id="rId5"/>
    <p:sldLayoutId id="2147483662" r:id="rId6"/>
    <p:sldLayoutId id="214748366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a:stretch/>
        </p:blipFill>
        <p:spPr>
          <a:xfrm flipH="1">
            <a:off x="2214590" y="0"/>
            <a:ext cx="6929408" cy="5143500"/>
          </a:xfrm>
          <a:prstGeom prst="rect">
            <a:avLst/>
          </a:prstGeom>
          <a:noFill/>
          <a:ln>
            <a:noFill/>
          </a:ln>
        </p:spPr>
      </p:pic>
      <p:sp>
        <p:nvSpPr>
          <p:cNvPr id="124" name="Google Shape;124;p24"/>
          <p:cNvSpPr/>
          <p:nvPr/>
        </p:nvSpPr>
        <p:spPr>
          <a:xfrm rot="5400000">
            <a:off x="1085511" y="181460"/>
            <a:ext cx="4045527" cy="502650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4"/>
          <p:cNvSpPr txBox="1">
            <a:spLocks noGrp="1"/>
          </p:cNvSpPr>
          <p:nvPr>
            <p:ph type="ctrTitle"/>
          </p:nvPr>
        </p:nvSpPr>
        <p:spPr>
          <a:xfrm>
            <a:off x="1363985" y="1680600"/>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4200" dirty="0">
                <a:solidFill>
                  <a:schemeClr val="lt1"/>
                </a:solidFill>
                <a:latin typeface="Livvic"/>
                <a:ea typeface="Livvic"/>
                <a:cs typeface="Livvic"/>
                <a:sym typeface="Livvic"/>
              </a:rPr>
              <a:t>Bilgisayar Zeki Sistem Uygulamaları Projesi</a:t>
            </a:r>
            <a:endParaRPr sz="4200" dirty="0">
              <a:solidFill>
                <a:schemeClr val="lt1"/>
              </a:solidFill>
              <a:latin typeface="Livvic"/>
              <a:ea typeface="Livvic"/>
              <a:cs typeface="Livvic"/>
              <a:sym typeface="Livvic"/>
            </a:endParaRPr>
          </a:p>
        </p:txBody>
      </p:sp>
      <p:sp>
        <p:nvSpPr>
          <p:cNvPr id="127" name="Google Shape;127;p24"/>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p24">
            <a:extLst>
              <a:ext uri="{FF2B5EF4-FFF2-40B4-BE49-F238E27FC236}">
                <a16:creationId xmlns:a16="http://schemas.microsoft.com/office/drawing/2014/main" id="{E53B0E41-5A5E-09C2-E6B1-6D2CC9670A98}"/>
              </a:ext>
            </a:extLst>
          </p:cNvPr>
          <p:cNvSpPr txBox="1">
            <a:spLocks/>
          </p:cNvSpPr>
          <p:nvPr/>
        </p:nvSpPr>
        <p:spPr>
          <a:xfrm>
            <a:off x="1357368" y="4033404"/>
            <a:ext cx="4592400" cy="53959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2pPr>
            <a:lvl3pPr marR="0" lvl="2"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3pPr>
            <a:lvl4pPr marR="0" lvl="3"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4pPr>
            <a:lvl5pPr marR="0" lvl="4"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5pPr>
            <a:lvl6pPr marR="0" lvl="5"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6pPr>
            <a:lvl7pPr marR="0" lvl="6"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7pPr>
            <a:lvl8pPr marR="0" lvl="7"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8pPr>
            <a:lvl9pPr marR="0" lvl="8" algn="l" rtl="0">
              <a:lnSpc>
                <a:spcPct val="100000"/>
              </a:lnSpc>
              <a:spcBef>
                <a:spcPts val="0"/>
              </a:spcBef>
              <a:spcAft>
                <a:spcPts val="0"/>
              </a:spcAft>
              <a:buClr>
                <a:srgbClr val="434343"/>
              </a:buClr>
              <a:buSzPts val="4800"/>
              <a:buFont typeface="Livvic"/>
              <a:buNone/>
              <a:defRPr sz="4800" b="1" i="0" u="none" strike="noStrike" cap="none">
                <a:solidFill>
                  <a:srgbClr val="434343"/>
                </a:solidFill>
                <a:latin typeface="Livvic"/>
                <a:ea typeface="Livvic"/>
                <a:cs typeface="Livvic"/>
                <a:sym typeface="Livvic"/>
              </a:defRPr>
            </a:lvl9pPr>
          </a:lstStyle>
          <a:p>
            <a:r>
              <a:rPr lang="tr-TR" sz="2000" b="0" dirty="0">
                <a:solidFill>
                  <a:schemeClr val="lt1"/>
                </a:solidFill>
              </a:rPr>
              <a:t>Hazırlayanlar:</a:t>
            </a:r>
          </a:p>
          <a:p>
            <a:r>
              <a:rPr lang="tr-TR" sz="2000" b="0" dirty="0">
                <a:solidFill>
                  <a:schemeClr val="lt1"/>
                </a:solidFill>
              </a:rPr>
              <a:t>Mustafa Sedat Şenli – 460121058</a:t>
            </a:r>
          </a:p>
          <a:p>
            <a:r>
              <a:rPr lang="tr-TR" sz="2000" b="0" dirty="0">
                <a:solidFill>
                  <a:schemeClr val="lt1"/>
                </a:solidFill>
              </a:rPr>
              <a:t>Yağmur Nisa Erdoğan- 460121020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3" name="Google Shape;163;p27"/>
          <p:cNvSpPr/>
          <p:nvPr/>
        </p:nvSpPr>
        <p:spPr>
          <a:xfrm>
            <a:off x="8781900" y="588575"/>
            <a:ext cx="362100" cy="4173645"/>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txBox="1">
            <a:spLocks noGrp="1"/>
          </p:cNvSpPr>
          <p:nvPr>
            <p:ph type="title"/>
          </p:nvPr>
        </p:nvSpPr>
        <p:spPr>
          <a:xfrm>
            <a:off x="838201" y="80599"/>
            <a:ext cx="7467598" cy="6952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JUPYTER NOTEBOOK KULLANIMI</a:t>
            </a:r>
            <a:endParaRPr dirty="0"/>
          </a:p>
        </p:txBody>
      </p:sp>
      <p:sp>
        <p:nvSpPr>
          <p:cNvPr id="167" name="Google Shape;167;p27"/>
          <p:cNvSpPr/>
          <p:nvPr/>
        </p:nvSpPr>
        <p:spPr>
          <a:xfrm>
            <a:off x="0" y="588575"/>
            <a:ext cx="362100" cy="4173645"/>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Resim 6">
            <a:extLst>
              <a:ext uri="{FF2B5EF4-FFF2-40B4-BE49-F238E27FC236}">
                <a16:creationId xmlns:a16="http://schemas.microsoft.com/office/drawing/2014/main" id="{123A2E80-12B9-661C-2260-EB6998660EE3}"/>
              </a:ext>
            </a:extLst>
          </p:cNvPr>
          <p:cNvPicPr>
            <a:picLocks noChangeAspect="1"/>
          </p:cNvPicPr>
          <p:nvPr/>
        </p:nvPicPr>
        <p:blipFill>
          <a:blip r:embed="rId3"/>
          <a:stretch>
            <a:fillRect/>
          </a:stretch>
        </p:blipFill>
        <p:spPr>
          <a:xfrm>
            <a:off x="4745182" y="647579"/>
            <a:ext cx="4398818" cy="2587458"/>
          </a:xfrm>
          <a:prstGeom prst="rect">
            <a:avLst/>
          </a:prstGeom>
        </p:spPr>
      </p:pic>
      <p:sp>
        <p:nvSpPr>
          <p:cNvPr id="9" name="Metin kutusu 8">
            <a:extLst>
              <a:ext uri="{FF2B5EF4-FFF2-40B4-BE49-F238E27FC236}">
                <a16:creationId xmlns:a16="http://schemas.microsoft.com/office/drawing/2014/main" id="{5F29BCD6-77CC-2998-FE04-BDED5F5F66EB}"/>
              </a:ext>
            </a:extLst>
          </p:cNvPr>
          <p:cNvSpPr txBox="1"/>
          <p:nvPr/>
        </p:nvSpPr>
        <p:spPr>
          <a:xfrm>
            <a:off x="476653" y="693061"/>
            <a:ext cx="4268529" cy="1692771"/>
          </a:xfrm>
          <a:prstGeom prst="rect">
            <a:avLst/>
          </a:prstGeom>
          <a:noFill/>
        </p:spPr>
        <p:txBody>
          <a:bodyPr wrap="square" rtlCol="0">
            <a:spAutoFit/>
          </a:bodyPr>
          <a:lstStyle/>
          <a:p>
            <a:r>
              <a:rPr lang="tr-TR" sz="1300" dirty="0">
                <a:latin typeface="Catamaran Light" panose="020B0604020202020204" charset="-94"/>
                <a:cs typeface="Catamaran Light" panose="020B0604020202020204" charset="-94"/>
              </a:rPr>
              <a:t>Jupyter Notebook’u kullanabilmek için öncelikle kurmanız gerekmektedir. Kurulum için yine Windows komut isteminden(</a:t>
            </a:r>
            <a:r>
              <a:rPr lang="tr-TR" sz="1300" dirty="0" err="1">
                <a:latin typeface="Catamaran Light" panose="020B0604020202020204" charset="-94"/>
                <a:cs typeface="Catamaran Light" panose="020B0604020202020204" charset="-94"/>
              </a:rPr>
              <a:t>cmd</a:t>
            </a:r>
            <a:r>
              <a:rPr lang="tr-TR" sz="1300" dirty="0">
                <a:latin typeface="Catamaran Light" panose="020B0604020202020204" charset="-94"/>
                <a:cs typeface="Catamaran Light" panose="020B0604020202020204" charset="-94"/>
              </a:rPr>
              <a:t>) ‘</a:t>
            </a:r>
            <a:r>
              <a:rPr lang="tr-TR" sz="1300" dirty="0" err="1">
                <a:latin typeface="Catamaran Light" panose="020B0604020202020204" charset="-94"/>
                <a:cs typeface="Catamaran Light" panose="020B0604020202020204" charset="-94"/>
              </a:rPr>
              <a:t>pip</a:t>
            </a:r>
            <a:r>
              <a:rPr lang="tr-TR" sz="1300" dirty="0">
                <a:latin typeface="Catamaran Light" panose="020B0604020202020204" charset="-94"/>
                <a:cs typeface="Catamaran Light" panose="020B0604020202020204" charset="-94"/>
              </a:rPr>
              <a:t> </a:t>
            </a:r>
            <a:r>
              <a:rPr lang="tr-TR" sz="1300" dirty="0" err="1">
                <a:latin typeface="Catamaran Light" panose="020B0604020202020204" charset="-94"/>
                <a:cs typeface="Catamaran Light" panose="020B0604020202020204" charset="-94"/>
              </a:rPr>
              <a:t>install</a:t>
            </a:r>
            <a:r>
              <a:rPr lang="tr-TR" sz="1300" dirty="0">
                <a:latin typeface="Catamaran Light" panose="020B0604020202020204" charset="-94"/>
                <a:cs typeface="Catamaran Light" panose="020B0604020202020204" charset="-94"/>
              </a:rPr>
              <a:t> notebook’ yazmanız ve </a:t>
            </a:r>
            <a:r>
              <a:rPr lang="tr-TR" sz="1300" dirty="0" err="1">
                <a:latin typeface="Catamaran Light" panose="020B0604020202020204" charset="-94"/>
                <a:cs typeface="Catamaran Light" panose="020B0604020202020204" charset="-94"/>
              </a:rPr>
              <a:t>enter</a:t>
            </a:r>
            <a:r>
              <a:rPr lang="tr-TR" sz="1300" dirty="0">
                <a:latin typeface="Catamaran Light" panose="020B0604020202020204" charset="-94"/>
                <a:cs typeface="Catamaran Light" panose="020B0604020202020204" charset="-94"/>
              </a:rPr>
              <a:t> tuşuna basmanız yeterlidir. Kurulumdan sonra ise tekrar komut istemine ‘</a:t>
            </a:r>
            <a:r>
              <a:rPr lang="tr-TR" sz="1300" dirty="0" err="1">
                <a:latin typeface="Catamaran Light" panose="020B0604020202020204" charset="-94"/>
                <a:cs typeface="Catamaran Light" panose="020B0604020202020204" charset="-94"/>
              </a:rPr>
              <a:t>jupyter</a:t>
            </a:r>
            <a:r>
              <a:rPr lang="tr-TR" sz="1300" dirty="0">
                <a:latin typeface="Catamaran Light" panose="020B0604020202020204" charset="-94"/>
                <a:cs typeface="Catamaran Light" panose="020B0604020202020204" charset="-94"/>
              </a:rPr>
              <a:t> notebook’ yazdıktan ve </a:t>
            </a:r>
            <a:r>
              <a:rPr lang="tr-TR" sz="1300" dirty="0" err="1">
                <a:latin typeface="Catamaran Light" panose="020B0604020202020204" charset="-94"/>
                <a:cs typeface="Catamaran Light" panose="020B0604020202020204" charset="-94"/>
              </a:rPr>
              <a:t>enter’a</a:t>
            </a:r>
            <a:r>
              <a:rPr lang="tr-TR" sz="1300" dirty="0">
                <a:latin typeface="Catamaran Light" panose="020B0604020202020204" charset="-94"/>
                <a:cs typeface="Catamaran Light" panose="020B0604020202020204" charset="-94"/>
              </a:rPr>
              <a:t> bastıktan sonra </a:t>
            </a:r>
            <a:r>
              <a:rPr lang="tr-TR" sz="1300" dirty="0" err="1">
                <a:latin typeface="Catamaran Light" panose="020B0604020202020204" charset="-94"/>
                <a:cs typeface="Catamaran Light" panose="020B0604020202020204" charset="-94"/>
              </a:rPr>
              <a:t>local</a:t>
            </a:r>
            <a:r>
              <a:rPr lang="tr-TR" sz="1300" dirty="0">
                <a:latin typeface="Catamaran Light" panose="020B0604020202020204" charset="-94"/>
                <a:cs typeface="Catamaran Light" panose="020B0604020202020204" charset="-94"/>
              </a:rPr>
              <a:t> bir server linkini üzerinden tarayıcınızda açacaktır, açılmazsa verilen URL’yi kopyalayarak linki tarayıcınıza yapıştırınız.</a:t>
            </a:r>
          </a:p>
        </p:txBody>
      </p:sp>
      <p:pic>
        <p:nvPicPr>
          <p:cNvPr id="11" name="Resim 10" descr="metin, ekran görüntüsü, bilgisayar, dizüstü içeren bir resim&#10;&#10;Açıklama otomatik olarak oluşturuldu">
            <a:extLst>
              <a:ext uri="{FF2B5EF4-FFF2-40B4-BE49-F238E27FC236}">
                <a16:creationId xmlns:a16="http://schemas.microsoft.com/office/drawing/2014/main" id="{4D5B39E2-4E34-1F4D-A6AB-22681B509794}"/>
              </a:ext>
            </a:extLst>
          </p:cNvPr>
          <p:cNvPicPr>
            <a:picLocks noChangeAspect="1"/>
          </p:cNvPicPr>
          <p:nvPr/>
        </p:nvPicPr>
        <p:blipFill>
          <a:blip r:embed="rId4"/>
          <a:stretch>
            <a:fillRect/>
          </a:stretch>
        </p:blipFill>
        <p:spPr>
          <a:xfrm>
            <a:off x="476653" y="2431314"/>
            <a:ext cx="4268529" cy="2577104"/>
          </a:xfrm>
          <a:prstGeom prst="rect">
            <a:avLst/>
          </a:prstGeom>
        </p:spPr>
      </p:pic>
      <p:sp>
        <p:nvSpPr>
          <p:cNvPr id="12" name="Metin kutusu 11">
            <a:extLst>
              <a:ext uri="{FF2B5EF4-FFF2-40B4-BE49-F238E27FC236}">
                <a16:creationId xmlns:a16="http://schemas.microsoft.com/office/drawing/2014/main" id="{3AB9C252-903F-109B-6161-F5C06778B41B}"/>
              </a:ext>
            </a:extLst>
          </p:cNvPr>
          <p:cNvSpPr txBox="1"/>
          <p:nvPr/>
        </p:nvSpPr>
        <p:spPr>
          <a:xfrm>
            <a:off x="4810327" y="3569448"/>
            <a:ext cx="3971573" cy="1092607"/>
          </a:xfrm>
          <a:prstGeom prst="rect">
            <a:avLst/>
          </a:prstGeom>
          <a:noFill/>
        </p:spPr>
        <p:txBody>
          <a:bodyPr wrap="square" rtlCol="0">
            <a:spAutoFit/>
          </a:bodyPr>
          <a:lstStyle/>
          <a:p>
            <a:r>
              <a:rPr lang="tr-TR" sz="1300" dirty="0">
                <a:latin typeface="Catamaran Light" panose="020B0604020202020204" charset="-94"/>
                <a:cs typeface="Catamaran Light" panose="020B0604020202020204" charset="-94"/>
              </a:rPr>
              <a:t>Açılan URL sizi resimde gördüğünüz Jupyter Notebook anasayfasını yönlendirecektir. Buradan istediğiniz bir dizine giderek </a:t>
            </a:r>
            <a:r>
              <a:rPr lang="tr-TR" sz="1300" dirty="0" err="1">
                <a:latin typeface="Catamaran Light" panose="020B0604020202020204" charset="-94"/>
                <a:cs typeface="Catamaran Light" panose="020B0604020202020204" charset="-94"/>
              </a:rPr>
              <a:t>varolan</a:t>
            </a:r>
            <a:r>
              <a:rPr lang="tr-TR" sz="1300" dirty="0">
                <a:latin typeface="Catamaran Light" panose="020B0604020202020204" charset="-94"/>
                <a:cs typeface="Catamaran Light" panose="020B0604020202020204" charset="-94"/>
              </a:rPr>
              <a:t> bir notebook dosyasını açabilir veya istediğiniz bir dizinde yeni bir notebook dosyası oluşturarak istediğiniz şekilde kullanabilirsiniz.</a:t>
            </a:r>
          </a:p>
        </p:txBody>
      </p:sp>
      <p:sp>
        <p:nvSpPr>
          <p:cNvPr id="14" name="Google Shape;380;p41">
            <a:extLst>
              <a:ext uri="{FF2B5EF4-FFF2-40B4-BE49-F238E27FC236}">
                <a16:creationId xmlns:a16="http://schemas.microsoft.com/office/drawing/2014/main" id="{084893BE-82EC-8CCA-7A68-2CB91D59211A}"/>
              </a:ext>
            </a:extLst>
          </p:cNvPr>
          <p:cNvSpPr txBox="1">
            <a:spLocks/>
          </p:cNvSpPr>
          <p:nvPr/>
        </p:nvSpPr>
        <p:spPr>
          <a:xfrm rot="5400000">
            <a:off x="6421674" y="2009558"/>
            <a:ext cx="3958518"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r>
              <a:rPr lang="tr-TR" dirty="0">
                <a:solidFill>
                  <a:srgbClr val="E3DCCF"/>
                </a:solidFill>
              </a:rPr>
              <a:t>JUPYTER NOTEBOOK KULLANIMI</a:t>
            </a:r>
          </a:p>
        </p:txBody>
      </p:sp>
      <p:sp>
        <p:nvSpPr>
          <p:cNvPr id="15" name="Metin kutusu 14">
            <a:extLst>
              <a:ext uri="{FF2B5EF4-FFF2-40B4-BE49-F238E27FC236}">
                <a16:creationId xmlns:a16="http://schemas.microsoft.com/office/drawing/2014/main" id="{0B2B939E-F776-EFB4-B91F-5DC0AD843181}"/>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accent2"/>
                </a:solidFill>
              </a:rPr>
              <a:t>0</a:t>
            </a:r>
            <a:r>
              <a:rPr lang="tr-TR" sz="3000" dirty="0">
                <a:solidFill>
                  <a:schemeClr val="accent2"/>
                </a:solidFill>
              </a:rPr>
              <a:t>7</a:t>
            </a:r>
            <a:endParaRPr lang="en" sz="3000" dirty="0">
              <a:solidFill>
                <a:schemeClr val="accent2"/>
              </a:solidFill>
            </a:endParaRPr>
          </a:p>
        </p:txBody>
      </p:sp>
    </p:spTree>
    <p:extLst>
      <p:ext uri="{BB962C8B-B14F-4D97-AF65-F5344CB8AC3E}">
        <p14:creationId xmlns:p14="http://schemas.microsoft.com/office/powerpoint/2010/main" val="3554753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E08192E1-66AD-479D-7556-C82826B59410}"/>
              </a:ext>
            </a:extLst>
          </p:cNvPr>
          <p:cNvPicPr>
            <a:picLocks noChangeAspect="1"/>
          </p:cNvPicPr>
          <p:nvPr/>
        </p:nvPicPr>
        <p:blipFill>
          <a:blip r:embed="rId3"/>
          <a:stretch>
            <a:fillRect/>
          </a:stretch>
        </p:blipFill>
        <p:spPr>
          <a:xfrm>
            <a:off x="0" y="0"/>
            <a:ext cx="8290573"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accent2"/>
                </a:solidFill>
              </a:rPr>
              <a:t>0</a:t>
            </a:r>
            <a:r>
              <a:rPr lang="tr-TR" sz="3000" dirty="0">
                <a:solidFill>
                  <a:schemeClr val="accent2"/>
                </a:solidFill>
              </a:rPr>
              <a:t>8</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774874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5D2AC001-EF01-557A-C324-33C1B2AB8CB5}"/>
              </a:ext>
            </a:extLst>
          </p:cNvPr>
          <p:cNvPicPr>
            <a:picLocks noChangeAspect="1"/>
          </p:cNvPicPr>
          <p:nvPr/>
        </p:nvPicPr>
        <p:blipFill>
          <a:blip r:embed="rId3"/>
          <a:stretch>
            <a:fillRect/>
          </a:stretch>
        </p:blipFill>
        <p:spPr>
          <a:xfrm>
            <a:off x="0" y="0"/>
            <a:ext cx="8154888"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accent2"/>
                </a:solidFill>
              </a:rPr>
              <a:t>0</a:t>
            </a:r>
            <a:r>
              <a:rPr lang="tr-TR" sz="3000" dirty="0">
                <a:solidFill>
                  <a:schemeClr val="accent2"/>
                </a:solidFill>
              </a:rPr>
              <a:t>9</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89534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366E7BF9-AD62-F6B5-AD46-219FB6B30D93}"/>
              </a:ext>
            </a:extLst>
          </p:cNvPr>
          <p:cNvPicPr>
            <a:picLocks noChangeAspect="1"/>
          </p:cNvPicPr>
          <p:nvPr/>
        </p:nvPicPr>
        <p:blipFill>
          <a:blip r:embed="rId3"/>
          <a:stretch>
            <a:fillRect/>
          </a:stretch>
        </p:blipFill>
        <p:spPr>
          <a:xfrm>
            <a:off x="1" y="0"/>
            <a:ext cx="8258270"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10</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727295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9A365AD2-55DB-2696-B3A9-20F39A1B696F}"/>
              </a:ext>
            </a:extLst>
          </p:cNvPr>
          <p:cNvPicPr>
            <a:picLocks noChangeAspect="1"/>
          </p:cNvPicPr>
          <p:nvPr/>
        </p:nvPicPr>
        <p:blipFill>
          <a:blip r:embed="rId3"/>
          <a:stretch>
            <a:fillRect/>
          </a:stretch>
        </p:blipFill>
        <p:spPr>
          <a:xfrm>
            <a:off x="0" y="0"/>
            <a:ext cx="8272882"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11</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48935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2FA2B794-169F-BCF4-579F-1357EE0296A0}"/>
              </a:ext>
            </a:extLst>
          </p:cNvPr>
          <p:cNvPicPr>
            <a:picLocks noChangeAspect="1"/>
          </p:cNvPicPr>
          <p:nvPr/>
        </p:nvPicPr>
        <p:blipFill>
          <a:blip r:embed="rId3"/>
          <a:stretch>
            <a:fillRect/>
          </a:stretch>
        </p:blipFill>
        <p:spPr>
          <a:xfrm>
            <a:off x="0" y="0"/>
            <a:ext cx="8238540"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12</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307167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B1BDCBB7-D502-435F-723D-10C353562368}"/>
              </a:ext>
            </a:extLst>
          </p:cNvPr>
          <p:cNvPicPr>
            <a:picLocks noChangeAspect="1"/>
          </p:cNvPicPr>
          <p:nvPr/>
        </p:nvPicPr>
        <p:blipFill>
          <a:blip r:embed="rId3"/>
          <a:stretch>
            <a:fillRect/>
          </a:stretch>
        </p:blipFill>
        <p:spPr>
          <a:xfrm>
            <a:off x="0" y="0"/>
            <a:ext cx="8238111"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13</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057460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8" name="Resim 7">
            <a:extLst>
              <a:ext uri="{FF2B5EF4-FFF2-40B4-BE49-F238E27FC236}">
                <a16:creationId xmlns:a16="http://schemas.microsoft.com/office/drawing/2014/main" id="{667F00CB-0FF3-FD44-8FA0-241BD9F893A8}"/>
              </a:ext>
            </a:extLst>
          </p:cNvPr>
          <p:cNvPicPr>
            <a:picLocks noChangeAspect="1"/>
          </p:cNvPicPr>
          <p:nvPr/>
        </p:nvPicPr>
        <p:blipFill>
          <a:blip r:embed="rId3"/>
          <a:stretch>
            <a:fillRect/>
          </a:stretch>
        </p:blipFill>
        <p:spPr>
          <a:xfrm>
            <a:off x="0" y="0"/>
            <a:ext cx="8224172"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14</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882150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350818E6-2B74-7356-FB12-CD32E1B77109}"/>
              </a:ext>
            </a:extLst>
          </p:cNvPr>
          <p:cNvPicPr>
            <a:picLocks noChangeAspect="1"/>
          </p:cNvPicPr>
          <p:nvPr/>
        </p:nvPicPr>
        <p:blipFill>
          <a:blip r:embed="rId3"/>
          <a:stretch>
            <a:fillRect/>
          </a:stretch>
        </p:blipFill>
        <p:spPr>
          <a:xfrm>
            <a:off x="0" y="0"/>
            <a:ext cx="8238111"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15</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007882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A8E8C894-9D45-D416-36C7-4B0F58E7AA73}"/>
              </a:ext>
            </a:extLst>
          </p:cNvPr>
          <p:cNvPicPr>
            <a:picLocks noChangeAspect="1"/>
          </p:cNvPicPr>
          <p:nvPr/>
        </p:nvPicPr>
        <p:blipFill>
          <a:blip r:embed="rId3"/>
          <a:stretch>
            <a:fillRect/>
          </a:stretch>
        </p:blipFill>
        <p:spPr>
          <a:xfrm>
            <a:off x="0" y="0"/>
            <a:ext cx="8205745"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16</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372266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 </a:t>
            </a:r>
            <a:r>
              <a:rPr lang="tr-TR" sz="2400" dirty="0"/>
              <a:t>İÇİNDEKİLER</a:t>
            </a:r>
            <a:endParaRPr sz="2400" dirty="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p>
            <a:pPr marL="0" indent="0"/>
            <a:r>
              <a:rPr lang="tr-TR" dirty="0"/>
              <a:t>Projenin çalıştırılabilmesi için gerekli yüklemeler</a:t>
            </a:r>
          </a:p>
          <a:p>
            <a:pPr marL="0" lvl="0" indent="0" algn="l" rtl="0">
              <a:spcBef>
                <a:spcPts val="0"/>
              </a:spcBef>
              <a:spcAft>
                <a:spcPts val="0"/>
              </a:spcAft>
              <a:buNone/>
            </a:pPr>
            <a:endParaRPr lang="tr-TR" dirty="0"/>
          </a:p>
        </p:txBody>
      </p:sp>
      <p:sp>
        <p:nvSpPr>
          <p:cNvPr id="144" name="Google Shape;144;p26"/>
          <p:cNvSpPr txBox="1">
            <a:spLocks noGrp="1"/>
          </p:cNvSpPr>
          <p:nvPr>
            <p:ph type="ctrTitle" idx="6"/>
          </p:nvPr>
        </p:nvSpPr>
        <p:spPr>
          <a:xfrm>
            <a:off x="3423900" y="2245960"/>
            <a:ext cx="2251800" cy="541410"/>
          </a:xfrm>
          <a:prstGeom prst="rect">
            <a:avLst/>
          </a:prstGeom>
        </p:spPr>
        <p:txBody>
          <a:bodyPr spcFirstLastPara="1" wrap="square" lIns="91425" tIns="91425" rIns="91425" bIns="91425" anchor="b" anchorCtr="0">
            <a:noAutofit/>
          </a:bodyPr>
          <a:lstStyle/>
          <a:p>
            <a:r>
              <a:rPr lang="tr-TR" dirty="0"/>
              <a:t>GEREKLİ KURULUMLAR</a:t>
            </a:r>
            <a:br>
              <a:rPr lang="tr-TR" dirty="0"/>
            </a:br>
            <a:endParaRPr dirty="0"/>
          </a:p>
        </p:txBody>
      </p:sp>
      <p:sp>
        <p:nvSpPr>
          <p:cNvPr id="145" name="Google Shape;145;p26"/>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a:t>
            </a:r>
            <a:r>
              <a:rPr lang="tr-TR" dirty="0">
                <a:solidFill>
                  <a:schemeClr val="lt1"/>
                </a:solidFill>
              </a:rPr>
              <a:t>3</a:t>
            </a:r>
            <a:endParaRPr dirty="0">
              <a:solidFill>
                <a:schemeClr val="lt1"/>
              </a:solidFill>
            </a:endParaRPr>
          </a:p>
        </p:txBody>
      </p:sp>
      <p:sp>
        <p:nvSpPr>
          <p:cNvPr id="146" name="Google Shape;146;p26"/>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tr-TR" dirty="0"/>
              <a:t>PROJE HAKKINDA</a:t>
            </a:r>
            <a:endParaRPr dirty="0"/>
          </a:p>
        </p:txBody>
      </p:sp>
      <p:sp>
        <p:nvSpPr>
          <p:cNvPr id="147" name="Google Shape;147;p26"/>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Proje konusu ve yapım aşamasıyla ile ilgili kısaca bilgiler</a:t>
            </a:r>
            <a:endParaRPr dirty="0"/>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GEREKLİ KURULUMLAR</a:t>
            </a:r>
            <a:endParaRPr dirty="0"/>
          </a:p>
        </p:txBody>
      </p:sp>
      <p:sp>
        <p:nvSpPr>
          <p:cNvPr id="150" name="Google Shape;150;p26"/>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Projenin çalıştırılabilmesi için gerekli yüklemeler</a:t>
            </a:r>
            <a:endParaRPr dirty="0"/>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02</a:t>
            </a:r>
            <a:endParaRPr dirty="0">
              <a:solidFill>
                <a:schemeClr val="lt1"/>
              </a:solidFill>
            </a:endParaRPr>
          </a:p>
        </p:txBody>
      </p:sp>
      <p:sp>
        <p:nvSpPr>
          <p:cNvPr id="152" name="Google Shape;152;p26"/>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GEREKLİ KURULUMLAR</a:t>
            </a:r>
          </a:p>
        </p:txBody>
      </p:sp>
      <p:sp>
        <p:nvSpPr>
          <p:cNvPr id="153" name="Google Shape;153;p26"/>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p>
            <a:pPr marL="0" indent="0"/>
            <a:r>
              <a:rPr lang="tr-TR" dirty="0"/>
              <a:t>Projenin çalıştırılabilmesi için gerekli yüklemeler</a:t>
            </a:r>
          </a:p>
          <a:p>
            <a:pPr marL="0" lvl="0" indent="0" algn="l" rtl="0">
              <a:spcBef>
                <a:spcPts val="0"/>
              </a:spcBef>
              <a:spcAft>
                <a:spcPts val="0"/>
              </a:spcAft>
              <a:buNone/>
            </a:pPr>
            <a:endParaRPr lang="tr-TR" dirty="0"/>
          </a:p>
        </p:txBody>
      </p:sp>
      <p:sp>
        <p:nvSpPr>
          <p:cNvPr id="154" name="Google Shape;154;p26"/>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55" name="Google Shape;155;p26"/>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GEREKLİ KURULUMLAR</a:t>
            </a:r>
          </a:p>
        </p:txBody>
      </p:sp>
      <p:sp>
        <p:nvSpPr>
          <p:cNvPr id="156" name="Google Shape;156;p26"/>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p>
            <a:pPr marL="0" indent="0"/>
            <a:r>
              <a:rPr lang="tr-TR" dirty="0"/>
              <a:t>Projenin çalıştırılabilmesi için gerekli yüklemeler</a:t>
            </a:r>
          </a:p>
          <a:p>
            <a:pPr marL="0" lvl="0" indent="0" algn="l" rtl="0">
              <a:spcBef>
                <a:spcPts val="0"/>
              </a:spcBef>
              <a:spcAft>
                <a:spcPts val="0"/>
              </a:spcAft>
              <a:buNone/>
            </a:pPr>
            <a:endParaRPr lang="tr-TR" dirty="0"/>
          </a:p>
        </p:txBody>
      </p:sp>
      <p:sp>
        <p:nvSpPr>
          <p:cNvPr id="157" name="Google Shape;157;p26"/>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05</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7EF5E3EC-58A5-EB5E-11B0-CA554F5D7B64}"/>
              </a:ext>
            </a:extLst>
          </p:cNvPr>
          <p:cNvPicPr>
            <a:picLocks noChangeAspect="1"/>
          </p:cNvPicPr>
          <p:nvPr/>
        </p:nvPicPr>
        <p:blipFill>
          <a:blip r:embed="rId3"/>
          <a:stretch>
            <a:fillRect/>
          </a:stretch>
        </p:blipFill>
        <p:spPr>
          <a:xfrm>
            <a:off x="0" y="0"/>
            <a:ext cx="8244273"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17</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146419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BD6F7CDB-454D-3914-22EE-3D4F827D61A3}"/>
              </a:ext>
            </a:extLst>
          </p:cNvPr>
          <p:cNvPicPr>
            <a:picLocks noChangeAspect="1"/>
          </p:cNvPicPr>
          <p:nvPr/>
        </p:nvPicPr>
        <p:blipFill>
          <a:blip r:embed="rId3"/>
          <a:stretch>
            <a:fillRect/>
          </a:stretch>
        </p:blipFill>
        <p:spPr>
          <a:xfrm>
            <a:off x="0" y="0"/>
            <a:ext cx="8209107"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18</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5313175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22E0DDFC-7E5A-2A54-EA79-F85B1D3D52E1}"/>
              </a:ext>
            </a:extLst>
          </p:cNvPr>
          <p:cNvPicPr>
            <a:picLocks noChangeAspect="1"/>
          </p:cNvPicPr>
          <p:nvPr/>
        </p:nvPicPr>
        <p:blipFill>
          <a:blip r:embed="rId3"/>
          <a:stretch>
            <a:fillRect/>
          </a:stretch>
        </p:blipFill>
        <p:spPr>
          <a:xfrm>
            <a:off x="0" y="0"/>
            <a:ext cx="8229919"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19</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38772175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C2C9EA88-B8EE-D5FB-AF57-34DBDEF53560}"/>
              </a:ext>
            </a:extLst>
          </p:cNvPr>
          <p:cNvPicPr>
            <a:picLocks noChangeAspect="1"/>
          </p:cNvPicPr>
          <p:nvPr/>
        </p:nvPicPr>
        <p:blipFill>
          <a:blip r:embed="rId3"/>
          <a:stretch>
            <a:fillRect/>
          </a:stretch>
        </p:blipFill>
        <p:spPr>
          <a:xfrm>
            <a:off x="0" y="0"/>
            <a:ext cx="8210507"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20</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390128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9DC462D8-1419-D8FB-6FE6-FAF5DE582195}"/>
              </a:ext>
            </a:extLst>
          </p:cNvPr>
          <p:cNvPicPr>
            <a:picLocks noChangeAspect="1"/>
          </p:cNvPicPr>
          <p:nvPr/>
        </p:nvPicPr>
        <p:blipFill>
          <a:blip r:embed="rId3"/>
          <a:stretch>
            <a:fillRect/>
          </a:stretch>
        </p:blipFill>
        <p:spPr>
          <a:xfrm>
            <a:off x="0" y="0"/>
            <a:ext cx="8217226"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21</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965706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a:extLst>
              <a:ext uri="{FF2B5EF4-FFF2-40B4-BE49-F238E27FC236}">
                <a16:creationId xmlns:a16="http://schemas.microsoft.com/office/drawing/2014/main" id="{EE6B4207-3EB2-40AE-3877-DF47A4A6BA11}"/>
              </a:ext>
            </a:extLst>
          </p:cNvPr>
          <p:cNvPicPr>
            <a:picLocks noChangeAspect="1"/>
          </p:cNvPicPr>
          <p:nvPr/>
        </p:nvPicPr>
        <p:blipFill>
          <a:blip r:embed="rId3"/>
          <a:stretch>
            <a:fillRect/>
          </a:stretch>
        </p:blipFill>
        <p:spPr>
          <a:xfrm>
            <a:off x="0" y="0"/>
            <a:ext cx="8237682"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22</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4957149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046C3E91-43E9-E7A4-F60C-8FF832F80413}"/>
              </a:ext>
            </a:extLst>
          </p:cNvPr>
          <p:cNvPicPr>
            <a:picLocks noChangeAspect="1"/>
          </p:cNvPicPr>
          <p:nvPr/>
        </p:nvPicPr>
        <p:blipFill>
          <a:blip r:embed="rId3"/>
          <a:stretch>
            <a:fillRect/>
          </a:stretch>
        </p:blipFill>
        <p:spPr>
          <a:xfrm>
            <a:off x="1" y="0"/>
            <a:ext cx="8196614"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23</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2092806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E71C4255-BBFB-E386-39EF-8FD117DA502A}"/>
              </a:ext>
            </a:extLst>
          </p:cNvPr>
          <p:cNvPicPr>
            <a:picLocks noChangeAspect="1"/>
          </p:cNvPicPr>
          <p:nvPr/>
        </p:nvPicPr>
        <p:blipFill>
          <a:blip r:embed="rId3"/>
          <a:stretch>
            <a:fillRect/>
          </a:stretch>
        </p:blipFill>
        <p:spPr>
          <a:xfrm>
            <a:off x="1" y="0"/>
            <a:ext cx="8213390"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24</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7751739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DD0C31C8-6406-B689-6507-A0B27F81CCB7}"/>
              </a:ext>
            </a:extLst>
          </p:cNvPr>
          <p:cNvPicPr>
            <a:picLocks noChangeAspect="1"/>
          </p:cNvPicPr>
          <p:nvPr/>
        </p:nvPicPr>
        <p:blipFill>
          <a:blip r:embed="rId3"/>
          <a:stretch>
            <a:fillRect/>
          </a:stretch>
        </p:blipFill>
        <p:spPr>
          <a:xfrm>
            <a:off x="1" y="0"/>
            <a:ext cx="8201184"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25</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9639941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Resim 4">
            <a:extLst>
              <a:ext uri="{FF2B5EF4-FFF2-40B4-BE49-F238E27FC236}">
                <a16:creationId xmlns:a16="http://schemas.microsoft.com/office/drawing/2014/main" id="{AB8C6B2A-68D5-C929-9CFD-8A35D6175498}"/>
              </a:ext>
            </a:extLst>
          </p:cNvPr>
          <p:cNvPicPr>
            <a:picLocks noChangeAspect="1"/>
          </p:cNvPicPr>
          <p:nvPr/>
        </p:nvPicPr>
        <p:blipFill>
          <a:blip r:embed="rId3"/>
          <a:stretch>
            <a:fillRect/>
          </a:stretch>
        </p:blipFill>
        <p:spPr>
          <a:xfrm>
            <a:off x="0" y="0"/>
            <a:ext cx="8222319"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26</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1299070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 </a:t>
            </a:r>
            <a:r>
              <a:rPr lang="tr-TR" sz="2400" dirty="0"/>
              <a:t>İÇİNDEKİLER</a:t>
            </a:r>
            <a:endParaRPr sz="2400" dirty="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423900" y="2932242"/>
            <a:ext cx="1906500" cy="572400"/>
          </a:xfrm>
          <a:prstGeom prst="rect">
            <a:avLst/>
          </a:prstGeom>
        </p:spPr>
        <p:txBody>
          <a:bodyPr spcFirstLastPara="1" wrap="square" lIns="91425" tIns="91425" rIns="91425" bIns="91425" anchor="t" anchorCtr="0">
            <a:noAutofit/>
          </a:bodyPr>
          <a:lstStyle/>
          <a:p>
            <a:pPr marL="0" indent="0"/>
            <a:r>
              <a:rPr lang="tr-TR" dirty="0"/>
              <a:t>Jupyter Notebook’da yazılmış projenin görüntüleri</a:t>
            </a:r>
          </a:p>
          <a:p>
            <a:pPr marL="0" lvl="0" indent="0" algn="l" rtl="0">
              <a:spcBef>
                <a:spcPts val="0"/>
              </a:spcBef>
              <a:spcAft>
                <a:spcPts val="0"/>
              </a:spcAft>
              <a:buNone/>
            </a:pPr>
            <a:endParaRPr lang="tr-TR" dirty="0"/>
          </a:p>
        </p:txBody>
      </p:sp>
      <p:sp>
        <p:nvSpPr>
          <p:cNvPr id="144" name="Google Shape;144;p26"/>
          <p:cNvSpPr txBox="1">
            <a:spLocks noGrp="1"/>
          </p:cNvSpPr>
          <p:nvPr>
            <p:ph type="ctrTitle" idx="6"/>
          </p:nvPr>
        </p:nvSpPr>
        <p:spPr>
          <a:xfrm>
            <a:off x="3403036" y="2719381"/>
            <a:ext cx="2251800" cy="325790"/>
          </a:xfrm>
          <a:prstGeom prst="rect">
            <a:avLst/>
          </a:prstGeom>
        </p:spPr>
        <p:txBody>
          <a:bodyPr spcFirstLastPara="1" wrap="square" lIns="91425" tIns="91425" rIns="91425" bIns="91425" anchor="b" anchorCtr="0">
            <a:noAutofit/>
          </a:bodyPr>
          <a:lstStyle/>
          <a:p>
            <a:r>
              <a:rPr lang="tr-TR" dirty="0"/>
              <a:t>PROJE İÇERİĞİ</a:t>
            </a:r>
            <a:endParaRPr dirty="0"/>
          </a:p>
        </p:txBody>
      </p:sp>
      <p:sp>
        <p:nvSpPr>
          <p:cNvPr id="145" name="Google Shape;145;p26"/>
          <p:cNvSpPr txBox="1">
            <a:spLocks noGrp="1"/>
          </p:cNvSpPr>
          <p:nvPr>
            <p:ph type="title" idx="8"/>
          </p:nvPr>
        </p:nvSpPr>
        <p:spPr>
          <a:xfrm>
            <a:off x="2023007" y="2723346"/>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a:t>
            </a:r>
            <a:r>
              <a:rPr lang="tr-TR" dirty="0">
                <a:solidFill>
                  <a:schemeClr val="lt1"/>
                </a:solidFill>
              </a:rPr>
              <a:t>8-27</a:t>
            </a:r>
            <a:endParaRPr dirty="0">
              <a:solidFill>
                <a:schemeClr val="lt1"/>
              </a:solidFill>
            </a:endParaRPr>
          </a:p>
        </p:txBody>
      </p:sp>
      <p:sp>
        <p:nvSpPr>
          <p:cNvPr id="146" name="Google Shape;146;p26"/>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a:buSzPts val="1100"/>
            </a:pPr>
            <a:r>
              <a:rPr lang="tr-TR" dirty="0"/>
              <a:t>GEREKLİ KURULUMLAR</a:t>
            </a:r>
            <a:endParaRPr dirty="0"/>
          </a:p>
        </p:txBody>
      </p:sp>
      <p:sp>
        <p:nvSpPr>
          <p:cNvPr id="147" name="Google Shape;147;p26"/>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p>
            <a:pPr marL="0" indent="0"/>
            <a:r>
              <a:rPr lang="tr-TR" dirty="0"/>
              <a:t>Projenin çalıştırılabilmesi için gerekli yüklemeler</a:t>
            </a:r>
          </a:p>
          <a:p>
            <a:pPr marL="0" lvl="0" indent="0" algn="l" rtl="0">
              <a:spcBef>
                <a:spcPts val="0"/>
              </a:spcBef>
              <a:spcAft>
                <a:spcPts val="0"/>
              </a:spcAft>
              <a:buNone/>
            </a:pPr>
            <a:endParaRPr lang="tr-TR" dirty="0"/>
          </a:p>
          <a:p>
            <a:pPr marL="0" lvl="0" indent="0" algn="l" rtl="0">
              <a:spcBef>
                <a:spcPts val="0"/>
              </a:spcBef>
              <a:spcAft>
                <a:spcPts val="0"/>
              </a:spcAft>
              <a:buNone/>
            </a:pPr>
            <a:endParaRPr dirty="0"/>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a:t>
            </a:r>
            <a:r>
              <a:rPr lang="tr-TR" dirty="0">
                <a:solidFill>
                  <a:schemeClr val="lt1"/>
                </a:solidFill>
              </a:rPr>
              <a:t>6</a:t>
            </a:r>
            <a:endParaRPr dirty="0">
              <a:solidFill>
                <a:schemeClr val="lt1"/>
              </a:solidFill>
            </a:endParaRPr>
          </a:p>
        </p:txBody>
      </p:sp>
      <p:sp>
        <p:nvSpPr>
          <p:cNvPr id="149" name="Google Shape;149;p26"/>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a:t>JUPYTER NOTEBOOK</a:t>
            </a:r>
          </a:p>
        </p:txBody>
      </p:sp>
      <p:sp>
        <p:nvSpPr>
          <p:cNvPr id="150" name="Google Shape;150;p26"/>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Jupyter Notebook kurulumu ve kısaca kullanımı</a:t>
            </a:r>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a:t>
            </a:r>
            <a:r>
              <a:rPr lang="tr-TR" dirty="0">
                <a:solidFill>
                  <a:schemeClr val="lt1"/>
                </a:solidFill>
              </a:rPr>
              <a:t>7</a:t>
            </a:r>
            <a:endParaRPr dirty="0">
              <a:solidFill>
                <a:schemeClr val="lt1"/>
              </a:solidFill>
            </a:endParaRPr>
          </a:p>
        </p:txBody>
      </p:sp>
    </p:spTree>
    <p:extLst>
      <p:ext uri="{BB962C8B-B14F-4D97-AF65-F5344CB8AC3E}">
        <p14:creationId xmlns:p14="http://schemas.microsoft.com/office/powerpoint/2010/main" val="2558761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6" name="Resim 5" descr="metin içeren bir resim&#10;&#10;Açıklama otomatik olarak oluşturuldu">
            <a:extLst>
              <a:ext uri="{FF2B5EF4-FFF2-40B4-BE49-F238E27FC236}">
                <a16:creationId xmlns:a16="http://schemas.microsoft.com/office/drawing/2014/main" id="{6C1D2684-9504-99FE-9D56-EC38C935EF18}"/>
              </a:ext>
            </a:extLst>
          </p:cNvPr>
          <p:cNvPicPr>
            <a:picLocks noChangeAspect="1"/>
          </p:cNvPicPr>
          <p:nvPr/>
        </p:nvPicPr>
        <p:blipFill>
          <a:blip r:embed="rId3"/>
          <a:stretch>
            <a:fillRect/>
          </a:stretch>
        </p:blipFill>
        <p:spPr>
          <a:xfrm>
            <a:off x="0" y="0"/>
            <a:ext cx="8238911" cy="5143500"/>
          </a:xfrm>
          <a:prstGeom prst="rect">
            <a:avLst/>
          </a:prstGeom>
        </p:spPr>
      </p:pic>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tr-TR" sz="3000" dirty="0">
                <a:solidFill>
                  <a:schemeClr val="accent2"/>
                </a:solidFill>
              </a:rPr>
              <a:t>27</a:t>
            </a:r>
            <a:endParaRPr lang="en" sz="3000" dirty="0">
              <a:solidFill>
                <a:schemeClr val="accent2"/>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accent2"/>
                </a:solidFill>
              </a:rPr>
              <a:t>PROJE İÇERİĞİ</a:t>
            </a:r>
            <a:br>
              <a:rPr lang="tr-TR" dirty="0">
                <a:solidFill>
                  <a:schemeClr val="accent2"/>
                </a:solidFill>
              </a:rPr>
            </a:br>
            <a:endParaRPr lang="tr-TR" dirty="0">
              <a:solidFill>
                <a:schemeClr val="accent2"/>
              </a:solidFill>
            </a:endParaRPr>
          </a:p>
        </p:txBody>
      </p:sp>
    </p:spTree>
    <p:extLst>
      <p:ext uri="{BB962C8B-B14F-4D97-AF65-F5344CB8AC3E}">
        <p14:creationId xmlns:p14="http://schemas.microsoft.com/office/powerpoint/2010/main" val="204552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rot="5400000">
            <a:off x="6737445" y="1696930"/>
            <a:ext cx="3481200" cy="9956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br>
              <a:rPr lang="tr-TR" dirty="0"/>
            </a:br>
            <a:r>
              <a:rPr lang="tr-TR" dirty="0"/>
              <a:t>PROJE HAKKINDA</a:t>
            </a:r>
            <a:br>
              <a:rPr lang="tr-TR" dirty="0"/>
            </a:br>
            <a:endParaRPr dirty="0"/>
          </a:p>
        </p:txBody>
      </p:sp>
      <p:sp>
        <p:nvSpPr>
          <p:cNvPr id="133" name="Google Shape;133;p25"/>
          <p:cNvSpPr txBox="1">
            <a:spLocks noGrp="1"/>
          </p:cNvSpPr>
          <p:nvPr>
            <p:ph type="subTitle" idx="4294967295"/>
          </p:nvPr>
        </p:nvSpPr>
        <p:spPr>
          <a:xfrm flipH="1">
            <a:off x="714350" y="477901"/>
            <a:ext cx="6316832" cy="3657927"/>
          </a:xfrm>
          <a:prstGeom prst="rect">
            <a:avLst/>
          </a:prstGeom>
        </p:spPr>
        <p:txBody>
          <a:bodyPr spcFirstLastPara="1" wrap="square" lIns="91425" tIns="91425" rIns="91425" bIns="91425" anchor="t" anchorCtr="0">
            <a:noAutofit/>
          </a:bodyPr>
          <a:lstStyle/>
          <a:p>
            <a:pPr marL="152400" indent="0" algn="l">
              <a:buNone/>
            </a:pPr>
            <a:r>
              <a:rPr lang="tr-TR" sz="1400" dirty="0">
                <a:solidFill>
                  <a:srgbClr val="000000"/>
                </a:solidFill>
                <a:latin typeface="Catamaran Light" panose="020B0604020202020204" charset="-94"/>
                <a:cs typeface="Catamaran Light" panose="020B0604020202020204" charset="-94"/>
              </a:rPr>
              <a:t>  Öncelikle konumuza kısaca değinelim, proje konumuz</a:t>
            </a:r>
            <a:r>
              <a:rPr lang="tr-TR" sz="1400" i="0" dirty="0">
                <a:solidFill>
                  <a:srgbClr val="000000"/>
                </a:solidFill>
                <a:effectLst/>
                <a:latin typeface="Catamaran Light" panose="020B0604020202020204" charset="-94"/>
                <a:cs typeface="Catamaran Light" panose="020B0604020202020204" charset="-94"/>
              </a:rPr>
              <a:t> Python ve Python kütüphanelerini kullanarak, makine öğrenimi modeliyle fotoğrafları alınmış el yazısı harfleri ve rakamları tanıması. Araştırmalarımız ve izlediğimiz kaynaklar doğrultusunda farklı yazılış biçimlerine sahip, harfleri ve rakamları içeren bir veri kümesi bulmamız gerekiyordu, harfler ile sayıları birlikte içeren Scikit-Learn gibi interaktif kütüphanelerde hazır bir dataset(veri kümesi) bulamadık. Ancak, </a:t>
            </a:r>
            <a:r>
              <a:rPr lang="tr-TR" sz="1400" dirty="0">
                <a:solidFill>
                  <a:srgbClr val="000000"/>
                </a:solidFill>
                <a:latin typeface="Catamaran Light" panose="020B0604020202020204" charset="-94"/>
                <a:cs typeface="Catamaran Light" panose="020B0604020202020204" charset="-94"/>
              </a:rPr>
              <a:t>s</a:t>
            </a:r>
            <a:r>
              <a:rPr lang="tr-TR" sz="1400" i="0" dirty="0">
                <a:solidFill>
                  <a:srgbClr val="000000"/>
                </a:solidFill>
                <a:effectLst/>
                <a:latin typeface="Catamaran Light" panose="020B0604020202020204" charset="-94"/>
                <a:cs typeface="Catamaran Light" panose="020B0604020202020204" charset="-94"/>
              </a:rPr>
              <a:t>orunu Kaggle'dan bir kullanıcıların paylaştığı iki ayrı harf ve rakam datasetini birleştirerek çözdük, makinenin öğrenimi için verileri kütüphane kullanmadan doğrudan bilgisayar depolama aygıtından çektik, ayrıca içinde 30 binden fazla jpg formatında veriyi teker teker kontrol ederek her birine bir sayı atadık. Projemizi çalıştırmak için gerekli kodları iki ayrı video kaynağını harmanlayarak deneme yanılma yöntemiyle öğrenerek yaptık. Projeyi ‘’</a:t>
            </a:r>
            <a:r>
              <a:rPr lang="tr-TR" sz="1400" dirty="0">
                <a:solidFill>
                  <a:srgbClr val="000000"/>
                </a:solidFill>
                <a:latin typeface="Catamaran Light" panose="020B0604020202020204" charset="-94"/>
                <a:cs typeface="Catamaran Light" panose="020B0604020202020204" charset="-94"/>
              </a:rPr>
              <a:t>J</a:t>
            </a:r>
            <a:r>
              <a:rPr lang="tr-TR" sz="1400" i="0" dirty="0">
                <a:solidFill>
                  <a:srgbClr val="000000"/>
                </a:solidFill>
                <a:effectLst/>
                <a:latin typeface="Catamaran Light" panose="020B0604020202020204" charset="-94"/>
                <a:cs typeface="Catamaran Light" panose="020B0604020202020204" charset="-94"/>
              </a:rPr>
              <a:t>upyter </a:t>
            </a:r>
            <a:r>
              <a:rPr lang="tr-TR" sz="1400" dirty="0">
                <a:solidFill>
                  <a:srgbClr val="000000"/>
                </a:solidFill>
                <a:latin typeface="Catamaran Light" panose="020B0604020202020204" charset="-94"/>
                <a:cs typeface="Catamaran Light" panose="020B0604020202020204" charset="-94"/>
              </a:rPr>
              <a:t>N</a:t>
            </a:r>
            <a:r>
              <a:rPr lang="tr-TR" sz="1400" i="0" dirty="0">
                <a:solidFill>
                  <a:srgbClr val="000000"/>
                </a:solidFill>
                <a:effectLst/>
                <a:latin typeface="Catamaran Light" panose="020B0604020202020204" charset="-94"/>
                <a:cs typeface="Catamaran Light" panose="020B0604020202020204" charset="-94"/>
              </a:rPr>
              <a:t>otebook’’ üzerinden yaptık ve her bir kod bloğunu teker teker açıkladık. Projemizin çalışması için OpenCV, Scikit-Learn, Matplotlip, NumPy, Pandas kütüphaneleri kullandık, gerekli yüklemelerin nasıl yapılacağını slaytımızın diğer sayfalarında açıkladık. Karşılaştığımız  hataları ise Stack Overflow gibi forum tabanlı web siteleri yardımıyla çözdük. </a:t>
            </a:r>
            <a:endParaRPr sz="1400" dirty="0"/>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tr-TR" dirty="0"/>
          </a:p>
        </p:txBody>
      </p:sp>
      <p:sp>
        <p:nvSpPr>
          <p:cNvPr id="3" name="Metin kutusu 2">
            <a:extLst>
              <a:ext uri="{FF2B5EF4-FFF2-40B4-BE49-F238E27FC236}">
                <a16:creationId xmlns:a16="http://schemas.microsoft.com/office/drawing/2014/main" id="{F80CD15F-3568-CD07-8670-F85ACCAB3E3F}"/>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lt1"/>
                </a:solidFill>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3" name="Google Shape;163;p27"/>
          <p:cNvSpPr/>
          <p:nvPr/>
        </p:nvSpPr>
        <p:spPr>
          <a:xfrm>
            <a:off x="3594982" y="1577400"/>
            <a:ext cx="3637858"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2" name="Google Shape;162;p27"/>
          <p:cNvPicPr preferRelativeResize="0">
            <a:picLocks/>
          </p:cNvPicPr>
          <p:nvPr/>
        </p:nvPicPr>
        <p:blipFill>
          <a:blip r:embed="rId3"/>
          <a:stretch/>
        </p:blipFill>
        <p:spPr>
          <a:xfrm>
            <a:off x="3747541" y="0"/>
            <a:ext cx="5396459" cy="5143500"/>
          </a:xfrm>
          <a:prstGeom prst="rect">
            <a:avLst/>
          </a:prstGeom>
          <a:noFill/>
          <a:ln>
            <a:noFill/>
          </a:ln>
        </p:spPr>
      </p:pic>
      <p:sp>
        <p:nvSpPr>
          <p:cNvPr id="164" name="Google Shape;164;p27"/>
          <p:cNvSpPr txBox="1">
            <a:spLocks noGrp="1"/>
          </p:cNvSpPr>
          <p:nvPr>
            <p:ph type="subTitle" idx="1"/>
          </p:nvPr>
        </p:nvSpPr>
        <p:spPr>
          <a:xfrm flipH="1">
            <a:off x="726941" y="2562805"/>
            <a:ext cx="2503200" cy="117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tr-TR" sz="1300" dirty="0"/>
              <a:t>En son sürüme veya geçmiş sürümlere ait Python kurulum dosyasını, yanda arayüzü görünen</a:t>
            </a:r>
          </a:p>
          <a:p>
            <a:pPr marL="0" lvl="0" indent="0" algn="r" rtl="0">
              <a:spcBef>
                <a:spcPts val="0"/>
              </a:spcBef>
              <a:spcAft>
                <a:spcPts val="0"/>
              </a:spcAft>
              <a:buNone/>
            </a:pPr>
            <a:r>
              <a:rPr lang="tr-TR" sz="1300" dirty="0"/>
              <a:t>https://www.python.org/downloads/windows/ sayfasından indirebilirsiniz.</a:t>
            </a:r>
            <a:endParaRPr sz="1300" dirty="0"/>
          </a:p>
        </p:txBody>
      </p:sp>
      <p:sp>
        <p:nvSpPr>
          <p:cNvPr id="165" name="Google Shape;165;p27"/>
          <p:cNvSpPr txBox="1">
            <a:spLocks noGrp="1"/>
          </p:cNvSpPr>
          <p:nvPr>
            <p:ph type="title"/>
          </p:nvPr>
        </p:nvSpPr>
        <p:spPr>
          <a:xfrm>
            <a:off x="-267859" y="875766"/>
            <a:ext cx="34980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tr-TR" dirty="0"/>
              <a:t>PYTHON PROGRAMLAMA DİLİNİN KURULUMU</a:t>
            </a:r>
            <a:endParaRPr dirty="0"/>
          </a:p>
        </p:txBody>
      </p:sp>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Metin kutusu 1">
            <a:extLst>
              <a:ext uri="{FF2B5EF4-FFF2-40B4-BE49-F238E27FC236}">
                <a16:creationId xmlns:a16="http://schemas.microsoft.com/office/drawing/2014/main" id="{04E6039E-8C4E-7555-5F32-E8F2629A30A0}"/>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lt1"/>
                </a:solidFill>
              </a:rPr>
              <a:t>0</a:t>
            </a:r>
            <a:r>
              <a:rPr lang="tr-TR" sz="3000" dirty="0">
                <a:solidFill>
                  <a:schemeClr val="lt1"/>
                </a:solidFill>
              </a:rPr>
              <a:t>2</a:t>
            </a:r>
            <a:endParaRPr lang="en" sz="3000" dirty="0">
              <a:solidFill>
                <a:schemeClr val="lt1"/>
              </a:solidFill>
            </a:endParaRPr>
          </a:p>
        </p:txBody>
      </p:sp>
      <p:sp>
        <p:nvSpPr>
          <p:cNvPr id="3" name="Google Shape;132;p25">
            <a:extLst>
              <a:ext uri="{FF2B5EF4-FFF2-40B4-BE49-F238E27FC236}">
                <a16:creationId xmlns:a16="http://schemas.microsoft.com/office/drawing/2014/main" id="{AB28F488-DF7E-798E-9A82-EC24AC1A1570}"/>
              </a:ext>
            </a:extLst>
          </p:cNvPr>
          <p:cNvSpPr txBox="1">
            <a:spLocks/>
          </p:cNvSpPr>
          <p:nvPr/>
        </p:nvSpPr>
        <p:spPr>
          <a:xfrm rot="5400000">
            <a:off x="6118246" y="2280501"/>
            <a:ext cx="4379505" cy="995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Livvic"/>
              <a:buNone/>
              <a:defRPr sz="2800" b="1" i="0" u="none" strike="noStrike" cap="none">
                <a:solidFill>
                  <a:srgbClr val="000000"/>
                </a:solidFill>
                <a:latin typeface="Livvic"/>
                <a:ea typeface="Livvic"/>
                <a:cs typeface="Livvic"/>
                <a:sym typeface="Livvic"/>
              </a:defRPr>
            </a:lvl9pPr>
          </a:lstStyle>
          <a:p>
            <a:pPr algn="l">
              <a:buClr>
                <a:schemeClr val="dk1"/>
              </a:buClr>
              <a:buSzPts val="1100"/>
              <a:buFont typeface="Arial"/>
              <a:buNone/>
            </a:pPr>
            <a:r>
              <a:rPr lang="tr-TR" dirty="0">
                <a:solidFill>
                  <a:schemeClr val="bg1"/>
                </a:solidFill>
              </a:rPr>
              <a:t>GEREKLİ KURULUMLAR</a:t>
            </a:r>
            <a:br>
              <a:rPr lang="tr-TR" dirty="0"/>
            </a:br>
            <a:endParaRPr lang="tr-T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3" name="Google Shape;573;p49"/>
          <p:cNvSpPr/>
          <p:nvPr/>
        </p:nvSpPr>
        <p:spPr>
          <a:xfrm rot="5400000">
            <a:off x="1331967" y="108291"/>
            <a:ext cx="3358800" cy="5220318"/>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2" name="Google Shape;572;p49"/>
          <p:cNvPicPr preferRelativeResize="0"/>
          <p:nvPr/>
        </p:nvPicPr>
        <p:blipFill>
          <a:blip r:embed="rId3"/>
          <a:srcRect/>
          <a:stretch/>
        </p:blipFill>
        <p:spPr>
          <a:xfrm>
            <a:off x="3710066" y="0"/>
            <a:ext cx="5433927" cy="5143500"/>
          </a:xfrm>
          <a:prstGeom prst="rect">
            <a:avLst/>
          </a:prstGeom>
          <a:noFill/>
          <a:ln>
            <a:noFill/>
          </a:ln>
        </p:spPr>
      </p:pic>
      <p:sp>
        <p:nvSpPr>
          <p:cNvPr id="574" name="Google Shape;574;p49"/>
          <p:cNvSpPr txBox="1">
            <a:spLocks noGrp="1"/>
          </p:cNvSpPr>
          <p:nvPr>
            <p:ph type="subTitle" idx="1"/>
          </p:nvPr>
        </p:nvSpPr>
        <p:spPr>
          <a:xfrm>
            <a:off x="678503" y="2438095"/>
            <a:ext cx="28563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lt1"/>
                </a:solidFill>
              </a:rPr>
              <a:t>NumPy, Python </a:t>
            </a:r>
            <a:r>
              <a:rPr lang="en-US" dirty="0" err="1">
                <a:solidFill>
                  <a:schemeClr val="lt1"/>
                </a:solidFill>
              </a:rPr>
              <a:t>programlama</a:t>
            </a:r>
            <a:r>
              <a:rPr lang="en-US" dirty="0">
                <a:solidFill>
                  <a:schemeClr val="lt1"/>
                </a:solidFill>
              </a:rPr>
              <a:t> </a:t>
            </a:r>
            <a:r>
              <a:rPr lang="en-US" dirty="0" err="1">
                <a:solidFill>
                  <a:schemeClr val="lt1"/>
                </a:solidFill>
              </a:rPr>
              <a:t>dili</a:t>
            </a:r>
            <a:r>
              <a:rPr lang="en-US" dirty="0">
                <a:solidFill>
                  <a:schemeClr val="lt1"/>
                </a:solidFill>
              </a:rPr>
              <a:t> </a:t>
            </a:r>
            <a:r>
              <a:rPr lang="en-US" dirty="0" err="1">
                <a:solidFill>
                  <a:schemeClr val="lt1"/>
                </a:solidFill>
              </a:rPr>
              <a:t>için</a:t>
            </a:r>
            <a:r>
              <a:rPr lang="en-US" dirty="0">
                <a:solidFill>
                  <a:schemeClr val="lt1"/>
                </a:solidFill>
              </a:rPr>
              <a:t> </a:t>
            </a:r>
            <a:r>
              <a:rPr lang="en-US" dirty="0" err="1">
                <a:solidFill>
                  <a:schemeClr val="lt1"/>
                </a:solidFill>
              </a:rPr>
              <a:t>büyük</a:t>
            </a:r>
            <a:r>
              <a:rPr lang="en-US" dirty="0">
                <a:solidFill>
                  <a:schemeClr val="lt1"/>
                </a:solidFill>
              </a:rPr>
              <a:t>, </a:t>
            </a:r>
            <a:r>
              <a:rPr lang="en-US" dirty="0" err="1">
                <a:solidFill>
                  <a:schemeClr val="lt1"/>
                </a:solidFill>
              </a:rPr>
              <a:t>çok</a:t>
            </a:r>
            <a:r>
              <a:rPr lang="en-US" dirty="0">
                <a:solidFill>
                  <a:schemeClr val="lt1"/>
                </a:solidFill>
              </a:rPr>
              <a:t> </a:t>
            </a:r>
            <a:r>
              <a:rPr lang="en-US" dirty="0" err="1">
                <a:solidFill>
                  <a:schemeClr val="lt1"/>
                </a:solidFill>
              </a:rPr>
              <a:t>boyutlu</a:t>
            </a:r>
            <a:r>
              <a:rPr lang="en-US" dirty="0">
                <a:solidFill>
                  <a:schemeClr val="lt1"/>
                </a:solidFill>
              </a:rPr>
              <a:t> </a:t>
            </a:r>
            <a:r>
              <a:rPr lang="en-US" dirty="0" err="1">
                <a:solidFill>
                  <a:schemeClr val="lt1"/>
                </a:solidFill>
              </a:rPr>
              <a:t>dizileri</a:t>
            </a:r>
            <a:r>
              <a:rPr lang="en-US" dirty="0">
                <a:solidFill>
                  <a:schemeClr val="lt1"/>
                </a:solidFill>
              </a:rPr>
              <a:t> </a:t>
            </a:r>
            <a:r>
              <a:rPr lang="en-US" dirty="0" err="1">
                <a:solidFill>
                  <a:schemeClr val="lt1"/>
                </a:solidFill>
              </a:rPr>
              <a:t>ve</a:t>
            </a:r>
            <a:r>
              <a:rPr lang="en-US" dirty="0">
                <a:solidFill>
                  <a:schemeClr val="lt1"/>
                </a:solidFill>
              </a:rPr>
              <a:t> </a:t>
            </a:r>
            <a:r>
              <a:rPr lang="en-US" dirty="0" err="1">
                <a:solidFill>
                  <a:schemeClr val="lt1"/>
                </a:solidFill>
              </a:rPr>
              <a:t>matrisleri</a:t>
            </a:r>
            <a:r>
              <a:rPr lang="en-US" dirty="0">
                <a:solidFill>
                  <a:schemeClr val="lt1"/>
                </a:solidFill>
              </a:rPr>
              <a:t> </a:t>
            </a:r>
            <a:r>
              <a:rPr lang="en-US" dirty="0" err="1">
                <a:solidFill>
                  <a:schemeClr val="lt1"/>
                </a:solidFill>
              </a:rPr>
              <a:t>destekleyen</a:t>
            </a:r>
            <a:r>
              <a:rPr lang="en-US" dirty="0">
                <a:solidFill>
                  <a:schemeClr val="lt1"/>
                </a:solidFill>
              </a:rPr>
              <a:t>, </a:t>
            </a:r>
            <a:r>
              <a:rPr lang="en-US" dirty="0" err="1">
                <a:solidFill>
                  <a:schemeClr val="lt1"/>
                </a:solidFill>
              </a:rPr>
              <a:t>bu</a:t>
            </a:r>
            <a:r>
              <a:rPr lang="en-US" dirty="0">
                <a:solidFill>
                  <a:schemeClr val="lt1"/>
                </a:solidFill>
              </a:rPr>
              <a:t> </a:t>
            </a:r>
            <a:r>
              <a:rPr lang="en-US" dirty="0" err="1">
                <a:solidFill>
                  <a:schemeClr val="lt1"/>
                </a:solidFill>
              </a:rPr>
              <a:t>diziler</a:t>
            </a:r>
            <a:r>
              <a:rPr lang="en-US" dirty="0">
                <a:solidFill>
                  <a:schemeClr val="lt1"/>
                </a:solidFill>
              </a:rPr>
              <a:t> </a:t>
            </a:r>
            <a:r>
              <a:rPr lang="en-US" dirty="0" err="1">
                <a:solidFill>
                  <a:schemeClr val="lt1"/>
                </a:solidFill>
              </a:rPr>
              <a:t>üzerinde</a:t>
            </a:r>
            <a:r>
              <a:rPr lang="en-US" dirty="0">
                <a:solidFill>
                  <a:schemeClr val="lt1"/>
                </a:solidFill>
              </a:rPr>
              <a:t> </a:t>
            </a:r>
            <a:r>
              <a:rPr lang="en-US" dirty="0" err="1">
                <a:solidFill>
                  <a:schemeClr val="lt1"/>
                </a:solidFill>
              </a:rPr>
              <a:t>çalışacak</a:t>
            </a:r>
            <a:r>
              <a:rPr lang="en-US" dirty="0">
                <a:solidFill>
                  <a:schemeClr val="lt1"/>
                </a:solidFill>
              </a:rPr>
              <a:t> </a:t>
            </a:r>
            <a:r>
              <a:rPr lang="en-US" dirty="0" err="1">
                <a:solidFill>
                  <a:schemeClr val="lt1"/>
                </a:solidFill>
              </a:rPr>
              <a:t>üst</a:t>
            </a:r>
            <a:r>
              <a:rPr lang="en-US" dirty="0">
                <a:solidFill>
                  <a:schemeClr val="lt1"/>
                </a:solidFill>
              </a:rPr>
              <a:t> </a:t>
            </a:r>
            <a:r>
              <a:rPr lang="en-US" dirty="0" err="1">
                <a:solidFill>
                  <a:schemeClr val="lt1"/>
                </a:solidFill>
              </a:rPr>
              <a:t>düzey</a:t>
            </a:r>
            <a:r>
              <a:rPr lang="en-US" dirty="0">
                <a:solidFill>
                  <a:schemeClr val="lt1"/>
                </a:solidFill>
              </a:rPr>
              <a:t> </a:t>
            </a:r>
            <a:r>
              <a:rPr lang="en-US" dirty="0" err="1">
                <a:solidFill>
                  <a:schemeClr val="lt1"/>
                </a:solidFill>
              </a:rPr>
              <a:t>matematiksel</a:t>
            </a:r>
            <a:r>
              <a:rPr lang="en-US" dirty="0">
                <a:solidFill>
                  <a:schemeClr val="lt1"/>
                </a:solidFill>
              </a:rPr>
              <a:t> </a:t>
            </a:r>
            <a:r>
              <a:rPr lang="en-US" dirty="0" err="1">
                <a:solidFill>
                  <a:schemeClr val="lt1"/>
                </a:solidFill>
              </a:rPr>
              <a:t>işlevler</a:t>
            </a:r>
            <a:r>
              <a:rPr lang="en-US" dirty="0">
                <a:solidFill>
                  <a:schemeClr val="lt1"/>
                </a:solidFill>
              </a:rPr>
              <a:t> </a:t>
            </a:r>
            <a:r>
              <a:rPr lang="en-US" dirty="0" err="1">
                <a:solidFill>
                  <a:schemeClr val="lt1"/>
                </a:solidFill>
              </a:rPr>
              <a:t>ekleyen</a:t>
            </a:r>
            <a:r>
              <a:rPr lang="en-US" dirty="0">
                <a:solidFill>
                  <a:schemeClr val="lt1"/>
                </a:solidFill>
              </a:rPr>
              <a:t> </a:t>
            </a:r>
            <a:r>
              <a:rPr lang="en-US" dirty="0" err="1">
                <a:solidFill>
                  <a:schemeClr val="lt1"/>
                </a:solidFill>
              </a:rPr>
              <a:t>bir</a:t>
            </a:r>
            <a:r>
              <a:rPr lang="en-US" dirty="0">
                <a:solidFill>
                  <a:schemeClr val="lt1"/>
                </a:solidFill>
              </a:rPr>
              <a:t> </a:t>
            </a:r>
            <a:r>
              <a:rPr lang="en-US" dirty="0" err="1">
                <a:solidFill>
                  <a:schemeClr val="lt1"/>
                </a:solidFill>
              </a:rPr>
              <a:t>kitaplıktır</a:t>
            </a:r>
            <a:r>
              <a:rPr lang="en-US" dirty="0">
                <a:solidFill>
                  <a:schemeClr val="lt1"/>
                </a:solidFill>
              </a:rPr>
              <a:t>.</a:t>
            </a:r>
            <a:r>
              <a:rPr lang="tr-TR" dirty="0">
                <a:solidFill>
                  <a:schemeClr val="lt1"/>
                </a:solidFill>
              </a:rPr>
              <a:t> Kurulum için öncelikle </a:t>
            </a:r>
            <a:r>
              <a:rPr lang="tr-TR" dirty="0" err="1">
                <a:solidFill>
                  <a:schemeClr val="lt1"/>
                </a:solidFill>
              </a:rPr>
              <a:t>Python’ın</a:t>
            </a:r>
            <a:r>
              <a:rPr lang="tr-TR" dirty="0">
                <a:solidFill>
                  <a:schemeClr val="lt1"/>
                </a:solidFill>
              </a:rPr>
              <a:t> kurulu olması gerekmektedir, Python yüklü ise komut penceresini (</a:t>
            </a:r>
            <a:r>
              <a:rPr lang="tr-TR" dirty="0" err="1">
                <a:solidFill>
                  <a:schemeClr val="lt1"/>
                </a:solidFill>
              </a:rPr>
              <a:t>cmd’yi</a:t>
            </a:r>
            <a:r>
              <a:rPr lang="tr-TR" dirty="0">
                <a:solidFill>
                  <a:schemeClr val="lt1"/>
                </a:solidFill>
              </a:rPr>
              <a:t>) açarak </a:t>
            </a:r>
          </a:p>
          <a:p>
            <a:pPr marL="0" lvl="0" indent="0" algn="l" rtl="0">
              <a:spcBef>
                <a:spcPts val="0"/>
              </a:spcBef>
              <a:spcAft>
                <a:spcPts val="0"/>
              </a:spcAft>
              <a:buClr>
                <a:schemeClr val="dk1"/>
              </a:buClr>
              <a:buSzPts val="1100"/>
              <a:buFont typeface="Arial"/>
              <a:buNone/>
            </a:pPr>
            <a:r>
              <a:rPr lang="tr-TR" dirty="0">
                <a:solidFill>
                  <a:schemeClr val="lt1"/>
                </a:solidFill>
              </a:rPr>
              <a:t>‘</a:t>
            </a:r>
            <a:r>
              <a:rPr lang="tr-TR" dirty="0" err="1">
                <a:solidFill>
                  <a:schemeClr val="lt1"/>
                </a:solidFill>
              </a:rPr>
              <a:t>pip</a:t>
            </a:r>
            <a:r>
              <a:rPr lang="tr-TR" dirty="0">
                <a:solidFill>
                  <a:schemeClr val="lt1"/>
                </a:solidFill>
              </a:rPr>
              <a:t> </a:t>
            </a:r>
            <a:r>
              <a:rPr lang="tr-TR" dirty="0" err="1">
                <a:solidFill>
                  <a:schemeClr val="lt1"/>
                </a:solidFill>
              </a:rPr>
              <a:t>install</a:t>
            </a:r>
            <a:r>
              <a:rPr lang="tr-TR" dirty="0">
                <a:solidFill>
                  <a:schemeClr val="lt1"/>
                </a:solidFill>
              </a:rPr>
              <a:t> </a:t>
            </a:r>
            <a:r>
              <a:rPr lang="tr-TR" dirty="0" err="1">
                <a:solidFill>
                  <a:schemeClr val="lt1"/>
                </a:solidFill>
              </a:rPr>
              <a:t>numpy</a:t>
            </a:r>
            <a:r>
              <a:rPr lang="tr-TR" dirty="0">
                <a:solidFill>
                  <a:schemeClr val="lt1"/>
                </a:solidFill>
              </a:rPr>
              <a:t>’ yazıp </a:t>
            </a:r>
            <a:r>
              <a:rPr lang="tr-TR" dirty="0" err="1">
                <a:solidFill>
                  <a:schemeClr val="lt1"/>
                </a:solidFill>
              </a:rPr>
              <a:t>enter</a:t>
            </a:r>
            <a:r>
              <a:rPr lang="tr-TR" dirty="0">
                <a:solidFill>
                  <a:schemeClr val="lt1"/>
                </a:solidFill>
              </a:rPr>
              <a:t> tuşuna bastığınızda kurulum başlayacaktır.</a:t>
            </a:r>
            <a:endParaRPr lang="en-US" dirty="0">
              <a:solidFill>
                <a:schemeClr val="lt1"/>
              </a:solidFill>
            </a:endParaRPr>
          </a:p>
        </p:txBody>
      </p:sp>
      <p:sp>
        <p:nvSpPr>
          <p:cNvPr id="575" name="Google Shape;575;p49"/>
          <p:cNvSpPr txBox="1">
            <a:spLocks noGrp="1"/>
          </p:cNvSpPr>
          <p:nvPr>
            <p:ph type="ctrTitle"/>
          </p:nvPr>
        </p:nvSpPr>
        <p:spPr>
          <a:xfrm>
            <a:off x="678503" y="1053150"/>
            <a:ext cx="2607300" cy="151709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2700" dirty="0">
                <a:solidFill>
                  <a:schemeClr val="lt1"/>
                </a:solidFill>
              </a:rPr>
              <a:t>NumPy Kütüphanesi Kurulumu</a:t>
            </a:r>
            <a:endParaRPr sz="2700" dirty="0">
              <a:solidFill>
                <a:schemeClr val="lt1"/>
              </a:solidFill>
            </a:endParaRPr>
          </a:p>
        </p:txBody>
      </p:sp>
      <p:sp>
        <p:nvSpPr>
          <p:cNvPr id="2" name="Metin kutusu 1">
            <a:extLst>
              <a:ext uri="{FF2B5EF4-FFF2-40B4-BE49-F238E27FC236}">
                <a16:creationId xmlns:a16="http://schemas.microsoft.com/office/drawing/2014/main" id="{25C82B14-3614-C9BF-B947-E896E519BB2B}"/>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bg1"/>
                </a:solidFill>
              </a:rPr>
              <a:t>0</a:t>
            </a:r>
            <a:r>
              <a:rPr lang="tr-TR" sz="3000" dirty="0">
                <a:solidFill>
                  <a:schemeClr val="bg1"/>
                </a:solidFill>
              </a:rPr>
              <a:t>3</a:t>
            </a:r>
            <a:endParaRPr lang="en" sz="3000" dirty="0">
              <a:solidFill>
                <a:schemeClr val="bg1"/>
              </a:solidFill>
            </a:endParaRPr>
          </a:p>
        </p:txBody>
      </p:sp>
      <p:sp>
        <p:nvSpPr>
          <p:cNvPr id="3" name="Google Shape;380;p41">
            <a:extLst>
              <a:ext uri="{FF2B5EF4-FFF2-40B4-BE49-F238E27FC236}">
                <a16:creationId xmlns:a16="http://schemas.microsoft.com/office/drawing/2014/main" id="{62E72647-31C3-5629-BD0F-4B410736A7F5}"/>
              </a:ext>
            </a:extLst>
          </p:cNvPr>
          <p:cNvSpPr txBox="1">
            <a:spLocks/>
          </p:cNvSpPr>
          <p:nvPr/>
        </p:nvSpPr>
        <p:spPr>
          <a:xfrm rot="5400000">
            <a:off x="6142809" y="2474297"/>
            <a:ext cx="4500070"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2pPr>
            <a:lvl3pPr marR="0" lvl="2"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3pPr>
            <a:lvl4pPr marR="0" lvl="3"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4pPr>
            <a:lvl5pPr marR="0" lvl="4"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5pPr>
            <a:lvl6pPr marR="0" lvl="5"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6pPr>
            <a:lvl7pPr marR="0" lvl="6"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7pPr>
            <a:lvl8pPr marR="0" lvl="7"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8pPr>
            <a:lvl9pPr marR="0" lvl="8"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9pPr>
          </a:lstStyle>
          <a:p>
            <a:r>
              <a:rPr lang="tr-TR" dirty="0">
                <a:solidFill>
                  <a:schemeClr val="bg1"/>
                </a:solidFill>
              </a:rPr>
              <a:t>GEREKLİ KURULUMLAR</a:t>
            </a:r>
          </a:p>
        </p:txBody>
      </p:sp>
    </p:spTree>
    <p:extLst>
      <p:ext uri="{BB962C8B-B14F-4D97-AF65-F5344CB8AC3E}">
        <p14:creationId xmlns:p14="http://schemas.microsoft.com/office/powerpoint/2010/main" val="976957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idx="4"/>
          </p:nvPr>
        </p:nvSpPr>
        <p:spPr>
          <a:xfrm rot="5400000">
            <a:off x="6462145" y="2236794"/>
            <a:ext cx="4038931"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GEREKLİ KURULUMLAR</a:t>
            </a:r>
            <a:endParaRPr dirty="0"/>
          </a:p>
        </p:txBody>
      </p:sp>
      <p:pic>
        <p:nvPicPr>
          <p:cNvPr id="190" name="Google Shape;190;p29"/>
          <p:cNvPicPr preferRelativeResize="0"/>
          <p:nvPr/>
        </p:nvPicPr>
        <p:blipFill>
          <a:blip r:embed="rId3"/>
          <a:stretch/>
        </p:blipFill>
        <p:spPr>
          <a:xfrm>
            <a:off x="239843" y="0"/>
            <a:ext cx="6594104" cy="3080984"/>
          </a:xfrm>
          <a:prstGeom prst="rect">
            <a:avLst/>
          </a:prstGeom>
          <a:noFill/>
          <a:ln>
            <a:noFill/>
          </a:ln>
        </p:spPr>
      </p:pic>
      <p:sp>
        <p:nvSpPr>
          <p:cNvPr id="191" name="Google Shape;191;p29"/>
          <p:cNvSpPr/>
          <p:nvPr/>
        </p:nvSpPr>
        <p:spPr>
          <a:xfrm>
            <a:off x="0" y="2993035"/>
            <a:ext cx="6934200" cy="21504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txBox="1">
            <a:spLocks noGrp="1"/>
          </p:cNvSpPr>
          <p:nvPr>
            <p:ph type="subTitle" idx="3"/>
          </p:nvPr>
        </p:nvSpPr>
        <p:spPr>
          <a:xfrm>
            <a:off x="906139" y="3725685"/>
            <a:ext cx="4865075" cy="14753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tr-TR" sz="1350" dirty="0">
                <a:solidFill>
                  <a:schemeClr val="bg1"/>
                </a:solidFill>
              </a:rPr>
              <a:t>Pandas, veri işlemesi ve analizi için Python programlama dilinde yazılmış olan bir yazılım kütüphanesidir. Kurulum için öncelikle </a:t>
            </a:r>
            <a:r>
              <a:rPr lang="tr-TR" sz="1350" dirty="0" err="1">
                <a:solidFill>
                  <a:schemeClr val="bg1"/>
                </a:solidFill>
              </a:rPr>
              <a:t>Python’ın</a:t>
            </a:r>
            <a:r>
              <a:rPr lang="tr-TR" sz="1350" dirty="0">
                <a:solidFill>
                  <a:schemeClr val="bg1"/>
                </a:solidFill>
              </a:rPr>
              <a:t> bilgisayarınıza kurulu olması gerekmektedir, Python yüklü ise komut istemini (</a:t>
            </a:r>
            <a:r>
              <a:rPr lang="tr-TR" sz="1350" dirty="0" err="1">
                <a:solidFill>
                  <a:schemeClr val="bg1"/>
                </a:solidFill>
              </a:rPr>
              <a:t>cmd’yi</a:t>
            </a:r>
            <a:r>
              <a:rPr lang="tr-TR" sz="1350" dirty="0">
                <a:solidFill>
                  <a:schemeClr val="bg1"/>
                </a:solidFill>
              </a:rPr>
              <a:t>) açarak ‘</a:t>
            </a:r>
            <a:r>
              <a:rPr lang="tr-TR" sz="1350" dirty="0" err="1">
                <a:solidFill>
                  <a:schemeClr val="bg1"/>
                </a:solidFill>
              </a:rPr>
              <a:t>pip</a:t>
            </a:r>
            <a:r>
              <a:rPr lang="tr-TR" sz="1350" dirty="0">
                <a:solidFill>
                  <a:schemeClr val="bg1"/>
                </a:solidFill>
              </a:rPr>
              <a:t> </a:t>
            </a:r>
            <a:r>
              <a:rPr lang="tr-TR" sz="1350" dirty="0" err="1">
                <a:solidFill>
                  <a:schemeClr val="bg1"/>
                </a:solidFill>
              </a:rPr>
              <a:t>install</a:t>
            </a:r>
            <a:r>
              <a:rPr lang="tr-TR" sz="1350" dirty="0">
                <a:solidFill>
                  <a:schemeClr val="bg1"/>
                </a:solidFill>
              </a:rPr>
              <a:t> </a:t>
            </a:r>
            <a:r>
              <a:rPr lang="tr-TR" sz="1350" dirty="0" err="1">
                <a:solidFill>
                  <a:schemeClr val="bg1"/>
                </a:solidFill>
              </a:rPr>
              <a:t>numpy</a:t>
            </a:r>
            <a:r>
              <a:rPr lang="tr-TR" sz="1350" dirty="0">
                <a:solidFill>
                  <a:schemeClr val="bg1"/>
                </a:solidFill>
              </a:rPr>
              <a:t>’ yazmanız ve </a:t>
            </a:r>
            <a:r>
              <a:rPr lang="tr-TR" sz="1350" dirty="0" err="1">
                <a:solidFill>
                  <a:schemeClr val="bg1"/>
                </a:solidFill>
              </a:rPr>
              <a:t>enter</a:t>
            </a:r>
            <a:r>
              <a:rPr lang="tr-TR" sz="1350" dirty="0">
                <a:solidFill>
                  <a:schemeClr val="bg1"/>
                </a:solidFill>
              </a:rPr>
              <a:t> tuşuna basmanız gerekmektedir, ardından kurulum başlayacaktır.</a:t>
            </a:r>
            <a:endParaRPr lang="en-US" sz="1350" dirty="0">
              <a:solidFill>
                <a:schemeClr val="bg1"/>
              </a:solidFill>
            </a:endParaRPr>
          </a:p>
        </p:txBody>
      </p:sp>
      <p:sp>
        <p:nvSpPr>
          <p:cNvPr id="194" name="Google Shape;194;p29"/>
          <p:cNvSpPr txBox="1">
            <a:spLocks noGrp="1"/>
          </p:cNvSpPr>
          <p:nvPr>
            <p:ph type="ctrTitle" idx="2"/>
          </p:nvPr>
        </p:nvSpPr>
        <p:spPr>
          <a:xfrm>
            <a:off x="906139" y="3080985"/>
            <a:ext cx="2773946"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1850" dirty="0"/>
              <a:t>Pandas Kütüphanesi Kurulumu</a:t>
            </a:r>
            <a:endParaRPr sz="1850" dirty="0"/>
          </a:p>
        </p:txBody>
      </p:sp>
      <p:sp>
        <p:nvSpPr>
          <p:cNvPr id="198" name="Google Shape;198;p29"/>
          <p:cNvSpPr/>
          <p:nvPr/>
        </p:nvSpPr>
        <p:spPr>
          <a:xfrm rot="10800000" flipH="1">
            <a:off x="0" y="2785735"/>
            <a:ext cx="6934200" cy="2073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Metin kutusu 1">
            <a:extLst>
              <a:ext uri="{FF2B5EF4-FFF2-40B4-BE49-F238E27FC236}">
                <a16:creationId xmlns:a16="http://schemas.microsoft.com/office/drawing/2014/main" id="{13CC42C9-3E21-7D05-ABDF-690E08C2DB44}"/>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rgbClr val="908269"/>
                </a:solidFill>
              </a:rPr>
              <a:t>0</a:t>
            </a:r>
            <a:r>
              <a:rPr lang="tr-TR" sz="3000" dirty="0">
                <a:solidFill>
                  <a:srgbClr val="908269"/>
                </a:solidFill>
              </a:rPr>
              <a:t>4</a:t>
            </a:r>
            <a:endParaRPr lang="en" sz="3000" dirty="0">
              <a:solidFill>
                <a:srgbClr val="90826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pic>
        <p:nvPicPr>
          <p:cNvPr id="379" name="Google Shape;379;p41"/>
          <p:cNvPicPr preferRelativeResize="0"/>
          <p:nvPr/>
        </p:nvPicPr>
        <p:blipFill>
          <a:blip r:embed="rId3"/>
          <a:srcRect/>
          <a:stretch/>
        </p:blipFill>
        <p:spPr>
          <a:xfrm>
            <a:off x="1634399" y="678599"/>
            <a:ext cx="4661469" cy="3083931"/>
          </a:xfrm>
          <a:prstGeom prst="rect">
            <a:avLst/>
          </a:prstGeom>
          <a:noFill/>
          <a:ln>
            <a:noFill/>
          </a:ln>
        </p:spPr>
      </p:pic>
      <p:sp>
        <p:nvSpPr>
          <p:cNvPr id="377" name="Google Shape;377;p41"/>
          <p:cNvSpPr/>
          <p:nvPr/>
        </p:nvSpPr>
        <p:spPr>
          <a:xfrm>
            <a:off x="1634400" y="2503412"/>
            <a:ext cx="4661468" cy="246466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txBox="1">
            <a:spLocks noGrp="1"/>
          </p:cNvSpPr>
          <p:nvPr>
            <p:ph type="subTitle" idx="1"/>
          </p:nvPr>
        </p:nvSpPr>
        <p:spPr>
          <a:xfrm>
            <a:off x="2091127" y="3211639"/>
            <a:ext cx="3732552" cy="125326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solidFill>
                  <a:schemeClr val="lt1"/>
                </a:solidFill>
              </a:rPr>
              <a:t>Matplotlib, Python </a:t>
            </a:r>
            <a:r>
              <a:rPr lang="en-US" sz="1200" dirty="0" err="1">
                <a:solidFill>
                  <a:schemeClr val="lt1"/>
                </a:solidFill>
              </a:rPr>
              <a:t>programlama</a:t>
            </a:r>
            <a:r>
              <a:rPr lang="en-US" sz="1200" dirty="0">
                <a:solidFill>
                  <a:schemeClr val="lt1"/>
                </a:solidFill>
              </a:rPr>
              <a:t> </a:t>
            </a:r>
            <a:r>
              <a:rPr lang="en-US" sz="1200" dirty="0" err="1">
                <a:solidFill>
                  <a:schemeClr val="lt1"/>
                </a:solidFill>
              </a:rPr>
              <a:t>dili</a:t>
            </a:r>
            <a:r>
              <a:rPr lang="en-US" sz="1200" dirty="0">
                <a:solidFill>
                  <a:schemeClr val="lt1"/>
                </a:solidFill>
              </a:rPr>
              <a:t> </a:t>
            </a:r>
            <a:r>
              <a:rPr lang="en-US" sz="1200" dirty="0" err="1">
                <a:solidFill>
                  <a:schemeClr val="lt1"/>
                </a:solidFill>
              </a:rPr>
              <a:t>ve</a:t>
            </a:r>
            <a:r>
              <a:rPr lang="en-US" sz="1200" dirty="0">
                <a:solidFill>
                  <a:schemeClr val="lt1"/>
                </a:solidFill>
              </a:rPr>
              <a:t> </a:t>
            </a:r>
            <a:r>
              <a:rPr lang="en-US" sz="1200" dirty="0" err="1">
                <a:solidFill>
                  <a:schemeClr val="lt1"/>
                </a:solidFill>
              </a:rPr>
              <a:t>sayısal</a:t>
            </a:r>
            <a:r>
              <a:rPr lang="en-US" sz="1200" dirty="0">
                <a:solidFill>
                  <a:schemeClr val="lt1"/>
                </a:solidFill>
              </a:rPr>
              <a:t> </a:t>
            </a:r>
            <a:r>
              <a:rPr lang="en-US" sz="1200" dirty="0" err="1">
                <a:solidFill>
                  <a:schemeClr val="lt1"/>
                </a:solidFill>
              </a:rPr>
              <a:t>matematik</a:t>
            </a:r>
            <a:r>
              <a:rPr lang="en-US" sz="1200" dirty="0">
                <a:solidFill>
                  <a:schemeClr val="lt1"/>
                </a:solidFill>
              </a:rPr>
              <a:t> </a:t>
            </a:r>
            <a:r>
              <a:rPr lang="en-US" sz="1200" dirty="0" err="1">
                <a:solidFill>
                  <a:schemeClr val="lt1"/>
                </a:solidFill>
              </a:rPr>
              <a:t>uzantısı</a:t>
            </a:r>
            <a:r>
              <a:rPr lang="en-US" sz="1200" dirty="0">
                <a:solidFill>
                  <a:schemeClr val="lt1"/>
                </a:solidFill>
              </a:rPr>
              <a:t> NumPy </a:t>
            </a:r>
            <a:r>
              <a:rPr lang="en-US" sz="1200" dirty="0" err="1">
                <a:solidFill>
                  <a:schemeClr val="lt1"/>
                </a:solidFill>
              </a:rPr>
              <a:t>için</a:t>
            </a:r>
            <a:r>
              <a:rPr lang="en-US" sz="1200" dirty="0">
                <a:solidFill>
                  <a:schemeClr val="lt1"/>
                </a:solidFill>
              </a:rPr>
              <a:t> </a:t>
            </a:r>
            <a:r>
              <a:rPr lang="en-US" sz="1200" dirty="0" err="1">
                <a:solidFill>
                  <a:schemeClr val="lt1"/>
                </a:solidFill>
              </a:rPr>
              <a:t>bir</a:t>
            </a:r>
            <a:r>
              <a:rPr lang="en-US" sz="1200" dirty="0">
                <a:solidFill>
                  <a:schemeClr val="lt1"/>
                </a:solidFill>
              </a:rPr>
              <a:t> </a:t>
            </a:r>
            <a:r>
              <a:rPr lang="en-US" sz="1200" dirty="0" err="1">
                <a:solidFill>
                  <a:schemeClr val="lt1"/>
                </a:solidFill>
              </a:rPr>
              <a:t>çizim</a:t>
            </a:r>
            <a:r>
              <a:rPr lang="en-US" sz="1200" dirty="0">
                <a:solidFill>
                  <a:schemeClr val="lt1"/>
                </a:solidFill>
              </a:rPr>
              <a:t> </a:t>
            </a:r>
            <a:r>
              <a:rPr lang="en-US" sz="1200" dirty="0" err="1">
                <a:solidFill>
                  <a:schemeClr val="lt1"/>
                </a:solidFill>
              </a:rPr>
              <a:t>kitaplığıdır</a:t>
            </a:r>
            <a:r>
              <a:rPr lang="en-US" sz="1200" dirty="0">
                <a:solidFill>
                  <a:schemeClr val="lt1"/>
                </a:solidFill>
              </a:rPr>
              <a:t>.</a:t>
            </a:r>
            <a:r>
              <a:rPr lang="tr-TR" sz="1200" dirty="0">
                <a:solidFill>
                  <a:schemeClr val="lt1"/>
                </a:solidFill>
              </a:rPr>
              <a:t> </a:t>
            </a:r>
            <a:r>
              <a:rPr lang="tr-TR" sz="1200" dirty="0">
                <a:solidFill>
                  <a:schemeClr val="bg1"/>
                </a:solidFill>
              </a:rPr>
              <a:t>Kurulum için öncelikle </a:t>
            </a:r>
            <a:r>
              <a:rPr lang="tr-TR" sz="1200" dirty="0" err="1">
                <a:solidFill>
                  <a:schemeClr val="bg1"/>
                </a:solidFill>
              </a:rPr>
              <a:t>Python’ın</a:t>
            </a:r>
            <a:r>
              <a:rPr lang="tr-TR" sz="1200" dirty="0">
                <a:solidFill>
                  <a:schemeClr val="bg1"/>
                </a:solidFill>
              </a:rPr>
              <a:t> bilgisayarınıza kurulu olması gerekmektedir, Python yüklü ise komut istemini (</a:t>
            </a:r>
            <a:r>
              <a:rPr lang="tr-TR" sz="1200" dirty="0" err="1">
                <a:solidFill>
                  <a:schemeClr val="bg1"/>
                </a:solidFill>
              </a:rPr>
              <a:t>cmd’yi</a:t>
            </a:r>
            <a:r>
              <a:rPr lang="tr-TR" sz="1200" dirty="0">
                <a:solidFill>
                  <a:schemeClr val="bg1"/>
                </a:solidFill>
              </a:rPr>
              <a:t>) açarak ‘</a:t>
            </a:r>
            <a:r>
              <a:rPr lang="tr-TR" sz="1200" dirty="0" err="1">
                <a:solidFill>
                  <a:schemeClr val="bg1"/>
                </a:solidFill>
              </a:rPr>
              <a:t>pip</a:t>
            </a:r>
            <a:r>
              <a:rPr lang="tr-TR" sz="1200" dirty="0">
                <a:solidFill>
                  <a:schemeClr val="bg1"/>
                </a:solidFill>
              </a:rPr>
              <a:t> </a:t>
            </a:r>
            <a:r>
              <a:rPr lang="tr-TR" sz="1200" dirty="0" err="1">
                <a:solidFill>
                  <a:schemeClr val="bg1"/>
                </a:solidFill>
              </a:rPr>
              <a:t>install</a:t>
            </a:r>
            <a:r>
              <a:rPr lang="tr-TR" sz="1200" dirty="0">
                <a:solidFill>
                  <a:schemeClr val="bg1"/>
                </a:solidFill>
              </a:rPr>
              <a:t> </a:t>
            </a:r>
            <a:r>
              <a:rPr lang="tr-TR" sz="1200" dirty="0" err="1">
                <a:solidFill>
                  <a:schemeClr val="bg1"/>
                </a:solidFill>
              </a:rPr>
              <a:t>matplotlip</a:t>
            </a:r>
            <a:r>
              <a:rPr lang="tr-TR" sz="1200" dirty="0">
                <a:solidFill>
                  <a:schemeClr val="bg1"/>
                </a:solidFill>
              </a:rPr>
              <a:t>’ yazmanız ve </a:t>
            </a:r>
            <a:r>
              <a:rPr lang="tr-TR" sz="1200" dirty="0" err="1">
                <a:solidFill>
                  <a:schemeClr val="bg1"/>
                </a:solidFill>
              </a:rPr>
              <a:t>enter</a:t>
            </a:r>
            <a:r>
              <a:rPr lang="tr-TR" sz="1200" dirty="0">
                <a:solidFill>
                  <a:schemeClr val="bg1"/>
                </a:solidFill>
              </a:rPr>
              <a:t> tuşuna basmanız yeterlidir, ardından kurulum başlayacaktır.</a:t>
            </a:r>
            <a:endParaRPr lang="en-US" sz="1200" dirty="0">
              <a:solidFill>
                <a:schemeClr val="lt1"/>
              </a:solidFill>
            </a:endParaRPr>
          </a:p>
        </p:txBody>
      </p:sp>
      <p:sp>
        <p:nvSpPr>
          <p:cNvPr id="380" name="Google Shape;380;p41"/>
          <p:cNvSpPr txBox="1">
            <a:spLocks noGrp="1"/>
          </p:cNvSpPr>
          <p:nvPr>
            <p:ph type="ctrTitle"/>
          </p:nvPr>
        </p:nvSpPr>
        <p:spPr>
          <a:xfrm rot="5400000">
            <a:off x="6514031" y="2103074"/>
            <a:ext cx="3757625"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a:t>GEREKLİ KURULUMLAR</a:t>
            </a:r>
            <a:endParaRPr dirty="0"/>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Metin kutusu 1">
            <a:extLst>
              <a:ext uri="{FF2B5EF4-FFF2-40B4-BE49-F238E27FC236}">
                <a16:creationId xmlns:a16="http://schemas.microsoft.com/office/drawing/2014/main" id="{F4FD22CA-EC2B-AD94-4311-732D2CF18CBA}"/>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rgbClr val="908269"/>
                </a:solidFill>
              </a:rPr>
              <a:t>0</a:t>
            </a:r>
            <a:r>
              <a:rPr lang="tr-TR" sz="3000" dirty="0">
                <a:solidFill>
                  <a:srgbClr val="908269"/>
                </a:solidFill>
              </a:rPr>
              <a:t>5</a:t>
            </a:r>
            <a:endParaRPr lang="en" sz="3000" dirty="0">
              <a:solidFill>
                <a:srgbClr val="908269"/>
              </a:solidFill>
            </a:endParaRPr>
          </a:p>
        </p:txBody>
      </p:sp>
      <p:sp>
        <p:nvSpPr>
          <p:cNvPr id="3" name="Google Shape;194;p29">
            <a:extLst>
              <a:ext uri="{FF2B5EF4-FFF2-40B4-BE49-F238E27FC236}">
                <a16:creationId xmlns:a16="http://schemas.microsoft.com/office/drawing/2014/main" id="{23F9C834-410F-E27C-202F-D27BDE736943}"/>
              </a:ext>
            </a:extLst>
          </p:cNvPr>
          <p:cNvSpPr txBox="1">
            <a:spLocks/>
          </p:cNvSpPr>
          <p:nvPr/>
        </p:nvSpPr>
        <p:spPr>
          <a:xfrm>
            <a:off x="2091127" y="2503411"/>
            <a:ext cx="4047345" cy="644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tr-TR" sz="1850" dirty="0">
                <a:solidFill>
                  <a:schemeClr val="bg1"/>
                </a:solidFill>
              </a:rPr>
              <a:t>Matplotlip Kütüphanesi Kurulumu</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sp>
        <p:nvSpPr>
          <p:cNvPr id="573" name="Google Shape;573;p49"/>
          <p:cNvSpPr/>
          <p:nvPr/>
        </p:nvSpPr>
        <p:spPr>
          <a:xfrm rot="5400000">
            <a:off x="714175" y="68227"/>
            <a:ext cx="477321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Resim 6" descr="metin içeren bir resim&#10;&#10;Açıklama otomatik olarak oluşturuldu">
            <a:extLst>
              <a:ext uri="{FF2B5EF4-FFF2-40B4-BE49-F238E27FC236}">
                <a16:creationId xmlns:a16="http://schemas.microsoft.com/office/drawing/2014/main" id="{B991A58D-73B1-0554-8745-EA7D79175F95}"/>
              </a:ext>
            </a:extLst>
          </p:cNvPr>
          <p:cNvPicPr>
            <a:picLocks noChangeAspect="1"/>
          </p:cNvPicPr>
          <p:nvPr/>
        </p:nvPicPr>
        <p:blipFill>
          <a:blip r:embed="rId3"/>
          <a:stretch>
            <a:fillRect/>
          </a:stretch>
        </p:blipFill>
        <p:spPr>
          <a:xfrm>
            <a:off x="3439137" y="2571749"/>
            <a:ext cx="5704863" cy="2571751"/>
          </a:xfrm>
          <a:prstGeom prst="rect">
            <a:avLst/>
          </a:prstGeom>
        </p:spPr>
      </p:pic>
      <p:pic>
        <p:nvPicPr>
          <p:cNvPr id="5" name="Resim 4" descr="metin içeren bir resim&#10;&#10;Açıklama otomatik olarak oluşturuldu">
            <a:extLst>
              <a:ext uri="{FF2B5EF4-FFF2-40B4-BE49-F238E27FC236}">
                <a16:creationId xmlns:a16="http://schemas.microsoft.com/office/drawing/2014/main" id="{90F526A6-08F5-5401-687A-1A16356F1D67}"/>
              </a:ext>
            </a:extLst>
          </p:cNvPr>
          <p:cNvPicPr>
            <a:picLocks noChangeAspect="1"/>
          </p:cNvPicPr>
          <p:nvPr/>
        </p:nvPicPr>
        <p:blipFill>
          <a:blip r:embed="rId4"/>
          <a:stretch>
            <a:fillRect/>
          </a:stretch>
        </p:blipFill>
        <p:spPr>
          <a:xfrm>
            <a:off x="3443200" y="0"/>
            <a:ext cx="5700800" cy="2459353"/>
          </a:xfrm>
          <a:prstGeom prst="rect">
            <a:avLst/>
          </a:prstGeom>
        </p:spPr>
      </p:pic>
      <p:sp>
        <p:nvSpPr>
          <p:cNvPr id="574" name="Google Shape;574;p49"/>
          <p:cNvSpPr txBox="1">
            <a:spLocks noGrp="1"/>
          </p:cNvSpPr>
          <p:nvPr>
            <p:ph type="subTitle" idx="1"/>
          </p:nvPr>
        </p:nvSpPr>
        <p:spPr>
          <a:xfrm>
            <a:off x="857079" y="3192905"/>
            <a:ext cx="2461936" cy="14981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lt1"/>
                </a:solidFill>
              </a:rPr>
              <a:t>OpenCV </a:t>
            </a:r>
            <a:r>
              <a:rPr lang="en-US" dirty="0" err="1">
                <a:solidFill>
                  <a:schemeClr val="lt1"/>
                </a:solidFill>
              </a:rPr>
              <a:t>gerçek-zamanlı</a:t>
            </a:r>
            <a:r>
              <a:rPr lang="en-US" dirty="0">
                <a:solidFill>
                  <a:schemeClr val="lt1"/>
                </a:solidFill>
              </a:rPr>
              <a:t> </a:t>
            </a:r>
            <a:r>
              <a:rPr lang="en-US" dirty="0" err="1">
                <a:solidFill>
                  <a:schemeClr val="lt1"/>
                </a:solidFill>
              </a:rPr>
              <a:t>bilgisayar</a:t>
            </a:r>
            <a:r>
              <a:rPr lang="en-US" dirty="0">
                <a:solidFill>
                  <a:schemeClr val="lt1"/>
                </a:solidFill>
              </a:rPr>
              <a:t> </a:t>
            </a:r>
            <a:r>
              <a:rPr lang="en-US" dirty="0" err="1">
                <a:solidFill>
                  <a:schemeClr val="lt1"/>
                </a:solidFill>
              </a:rPr>
              <a:t>görüsü</a:t>
            </a:r>
            <a:r>
              <a:rPr lang="en-US" dirty="0">
                <a:solidFill>
                  <a:schemeClr val="lt1"/>
                </a:solidFill>
              </a:rPr>
              <a:t> </a:t>
            </a:r>
            <a:r>
              <a:rPr lang="en-US" dirty="0" err="1">
                <a:solidFill>
                  <a:schemeClr val="lt1"/>
                </a:solidFill>
              </a:rPr>
              <a:t>uygulamalarında</a:t>
            </a:r>
            <a:r>
              <a:rPr lang="en-US" dirty="0">
                <a:solidFill>
                  <a:schemeClr val="lt1"/>
                </a:solidFill>
              </a:rPr>
              <a:t> </a:t>
            </a:r>
            <a:r>
              <a:rPr lang="en-US" dirty="0" err="1">
                <a:solidFill>
                  <a:schemeClr val="lt1"/>
                </a:solidFill>
              </a:rPr>
              <a:t>kullanılan</a:t>
            </a:r>
            <a:r>
              <a:rPr lang="en-US" dirty="0">
                <a:solidFill>
                  <a:schemeClr val="lt1"/>
                </a:solidFill>
              </a:rPr>
              <a:t> </a:t>
            </a:r>
            <a:r>
              <a:rPr lang="en-US" dirty="0" err="1">
                <a:solidFill>
                  <a:schemeClr val="lt1"/>
                </a:solidFill>
              </a:rPr>
              <a:t>açık</a:t>
            </a:r>
            <a:r>
              <a:rPr lang="en-US" dirty="0">
                <a:solidFill>
                  <a:schemeClr val="lt1"/>
                </a:solidFill>
              </a:rPr>
              <a:t> </a:t>
            </a:r>
            <a:r>
              <a:rPr lang="en-US" dirty="0" err="1">
                <a:solidFill>
                  <a:schemeClr val="lt1"/>
                </a:solidFill>
              </a:rPr>
              <a:t>kaynaklı</a:t>
            </a:r>
            <a:r>
              <a:rPr lang="en-US" dirty="0">
                <a:solidFill>
                  <a:schemeClr val="lt1"/>
                </a:solidFill>
              </a:rPr>
              <a:t> </a:t>
            </a:r>
            <a:r>
              <a:rPr lang="en-US" dirty="0" err="1">
                <a:solidFill>
                  <a:schemeClr val="lt1"/>
                </a:solidFill>
              </a:rPr>
              <a:t>kütüphane</a:t>
            </a:r>
            <a:r>
              <a:rPr lang="tr-TR" dirty="0" err="1">
                <a:solidFill>
                  <a:schemeClr val="lt1"/>
                </a:solidFill>
              </a:rPr>
              <a:t>dir</a:t>
            </a:r>
            <a:r>
              <a:rPr lang="tr-TR" dirty="0">
                <a:solidFill>
                  <a:schemeClr val="lt1"/>
                </a:solidFill>
              </a:rPr>
              <a:t> .</a:t>
            </a:r>
            <a:r>
              <a:rPr lang="tr-TR" sz="1200" dirty="0">
                <a:solidFill>
                  <a:schemeClr val="bg1"/>
                </a:solidFill>
              </a:rPr>
              <a:t>Kurulum için öncelikle komut istemini (</a:t>
            </a:r>
            <a:r>
              <a:rPr lang="tr-TR" sz="1200" dirty="0" err="1">
                <a:solidFill>
                  <a:schemeClr val="bg1"/>
                </a:solidFill>
              </a:rPr>
              <a:t>cmd’yi</a:t>
            </a:r>
            <a:r>
              <a:rPr lang="tr-TR" sz="1200" dirty="0">
                <a:solidFill>
                  <a:schemeClr val="bg1"/>
                </a:solidFill>
              </a:rPr>
              <a:t>) açarak ‘</a:t>
            </a:r>
            <a:r>
              <a:rPr lang="tr-TR" sz="1200" dirty="0" err="1">
                <a:solidFill>
                  <a:schemeClr val="bg1"/>
                </a:solidFill>
              </a:rPr>
              <a:t>pip</a:t>
            </a:r>
            <a:r>
              <a:rPr lang="tr-TR" sz="1200" dirty="0">
                <a:solidFill>
                  <a:schemeClr val="bg1"/>
                </a:solidFill>
              </a:rPr>
              <a:t> </a:t>
            </a:r>
            <a:r>
              <a:rPr lang="tr-TR" sz="1200" dirty="0" err="1">
                <a:solidFill>
                  <a:schemeClr val="bg1"/>
                </a:solidFill>
              </a:rPr>
              <a:t>install</a:t>
            </a:r>
            <a:r>
              <a:rPr lang="tr-TR" sz="1200" dirty="0">
                <a:solidFill>
                  <a:schemeClr val="bg1"/>
                </a:solidFill>
              </a:rPr>
              <a:t> </a:t>
            </a:r>
            <a:r>
              <a:rPr lang="tr-TR" sz="1200" dirty="0" err="1">
                <a:solidFill>
                  <a:schemeClr val="bg1"/>
                </a:solidFill>
              </a:rPr>
              <a:t>opencv-python</a:t>
            </a:r>
            <a:r>
              <a:rPr lang="tr-TR" sz="1200" dirty="0">
                <a:solidFill>
                  <a:schemeClr val="bg1"/>
                </a:solidFill>
              </a:rPr>
              <a:t>’ yazmanız ve </a:t>
            </a:r>
            <a:r>
              <a:rPr lang="tr-TR" sz="1200" dirty="0" err="1">
                <a:solidFill>
                  <a:schemeClr val="bg1"/>
                </a:solidFill>
              </a:rPr>
              <a:t>enter</a:t>
            </a:r>
            <a:r>
              <a:rPr lang="tr-TR" sz="1200" dirty="0">
                <a:solidFill>
                  <a:schemeClr val="bg1"/>
                </a:solidFill>
              </a:rPr>
              <a:t> tuşuna basmanız yeterlidir, ardından kurulum başlayacaktır.</a:t>
            </a:r>
            <a:endParaRPr lang="en-US" dirty="0">
              <a:solidFill>
                <a:schemeClr val="lt1"/>
              </a:solidFill>
            </a:endParaRPr>
          </a:p>
        </p:txBody>
      </p:sp>
      <p:sp>
        <p:nvSpPr>
          <p:cNvPr id="575" name="Google Shape;575;p49"/>
          <p:cNvSpPr txBox="1">
            <a:spLocks noGrp="1"/>
          </p:cNvSpPr>
          <p:nvPr>
            <p:ph type="ctrTitle"/>
          </p:nvPr>
        </p:nvSpPr>
        <p:spPr>
          <a:xfrm>
            <a:off x="835900" y="-929614"/>
            <a:ext cx="260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2500" dirty="0">
                <a:solidFill>
                  <a:schemeClr val="lt1"/>
                </a:solidFill>
              </a:rPr>
              <a:t>scikit-learn Kütüphanesi</a:t>
            </a:r>
            <a:endParaRPr sz="2500" dirty="0">
              <a:solidFill>
                <a:schemeClr val="lt1"/>
              </a:solidFill>
            </a:endParaRPr>
          </a:p>
        </p:txBody>
      </p:sp>
      <p:sp>
        <p:nvSpPr>
          <p:cNvPr id="3" name="Google Shape;380;p41">
            <a:extLst>
              <a:ext uri="{FF2B5EF4-FFF2-40B4-BE49-F238E27FC236}">
                <a16:creationId xmlns:a16="http://schemas.microsoft.com/office/drawing/2014/main" id="{62E72647-31C3-5629-BD0F-4B410736A7F5}"/>
              </a:ext>
            </a:extLst>
          </p:cNvPr>
          <p:cNvSpPr txBox="1">
            <a:spLocks/>
          </p:cNvSpPr>
          <p:nvPr/>
        </p:nvSpPr>
        <p:spPr>
          <a:xfrm rot="5400000">
            <a:off x="6142809" y="2474297"/>
            <a:ext cx="4500070" cy="48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2pPr>
            <a:lvl3pPr marR="0" lvl="2"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3pPr>
            <a:lvl4pPr marR="0" lvl="3"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4pPr>
            <a:lvl5pPr marR="0" lvl="4"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5pPr>
            <a:lvl6pPr marR="0" lvl="5"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6pPr>
            <a:lvl7pPr marR="0" lvl="6"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7pPr>
            <a:lvl8pPr marR="0" lvl="7"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8pPr>
            <a:lvl9pPr marR="0" lvl="8"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9pPr>
          </a:lstStyle>
          <a:p>
            <a:r>
              <a:rPr lang="tr-TR" dirty="0">
                <a:solidFill>
                  <a:schemeClr val="bg1"/>
                </a:solidFill>
              </a:rPr>
              <a:t>GEREKLİ KURULUMLAR</a:t>
            </a:r>
          </a:p>
        </p:txBody>
      </p:sp>
      <p:sp>
        <p:nvSpPr>
          <p:cNvPr id="2" name="Metin kutusu 1">
            <a:extLst>
              <a:ext uri="{FF2B5EF4-FFF2-40B4-BE49-F238E27FC236}">
                <a16:creationId xmlns:a16="http://schemas.microsoft.com/office/drawing/2014/main" id="{25C82B14-3614-C9BF-B947-E896E519BB2B}"/>
              </a:ext>
            </a:extLst>
          </p:cNvPr>
          <p:cNvSpPr txBox="1"/>
          <p:nvPr/>
        </p:nvSpPr>
        <p:spPr>
          <a:xfrm>
            <a:off x="6833947" y="4414082"/>
            <a:ext cx="976225" cy="553998"/>
          </a:xfrm>
          <a:prstGeom prst="rect">
            <a:avLst/>
          </a:prstGeom>
          <a:noFill/>
        </p:spPr>
        <p:txBody>
          <a:bodyPr wrap="square">
            <a:spAutoFit/>
          </a:bodyPr>
          <a:lstStyle/>
          <a:p>
            <a:pPr marL="0" lvl="0" indent="0" algn="l" rtl="0">
              <a:spcBef>
                <a:spcPts val="0"/>
              </a:spcBef>
              <a:spcAft>
                <a:spcPts val="0"/>
              </a:spcAft>
              <a:buNone/>
            </a:pPr>
            <a:r>
              <a:rPr lang="en" sz="3000" dirty="0">
                <a:solidFill>
                  <a:schemeClr val="bg1"/>
                </a:solidFill>
              </a:rPr>
              <a:t>0</a:t>
            </a:r>
            <a:r>
              <a:rPr lang="tr-TR" sz="3000" dirty="0">
                <a:solidFill>
                  <a:schemeClr val="bg1"/>
                </a:solidFill>
              </a:rPr>
              <a:t>6</a:t>
            </a:r>
            <a:endParaRPr lang="en" sz="3000" dirty="0">
              <a:solidFill>
                <a:schemeClr val="bg1"/>
              </a:solidFill>
            </a:endParaRPr>
          </a:p>
        </p:txBody>
      </p:sp>
      <p:sp>
        <p:nvSpPr>
          <p:cNvPr id="8" name="Google Shape;575;p49">
            <a:extLst>
              <a:ext uri="{FF2B5EF4-FFF2-40B4-BE49-F238E27FC236}">
                <a16:creationId xmlns:a16="http://schemas.microsoft.com/office/drawing/2014/main" id="{5ED3F329-D274-4551-94E5-FC264567D254}"/>
              </a:ext>
            </a:extLst>
          </p:cNvPr>
          <p:cNvSpPr txBox="1">
            <a:spLocks/>
          </p:cNvSpPr>
          <p:nvPr/>
        </p:nvSpPr>
        <p:spPr>
          <a:xfrm>
            <a:off x="857079" y="2459353"/>
            <a:ext cx="2607300" cy="80052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2pPr>
            <a:lvl3pPr marR="0" lvl="2"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3pPr>
            <a:lvl4pPr marR="0" lvl="3"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4pPr>
            <a:lvl5pPr marR="0" lvl="4"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5pPr>
            <a:lvl6pPr marR="0" lvl="5"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6pPr>
            <a:lvl7pPr marR="0" lvl="6"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7pPr>
            <a:lvl8pPr marR="0" lvl="7"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8pPr>
            <a:lvl9pPr marR="0" lvl="8" algn="l" rtl="0">
              <a:lnSpc>
                <a:spcPct val="100000"/>
              </a:lnSpc>
              <a:spcBef>
                <a:spcPts val="0"/>
              </a:spcBef>
              <a:spcAft>
                <a:spcPts val="0"/>
              </a:spcAft>
              <a:buClr>
                <a:srgbClr val="FFFFFF"/>
              </a:buClr>
              <a:buSzPts val="1600"/>
              <a:buFont typeface="Livvic"/>
              <a:buNone/>
              <a:defRPr sz="1600" b="1" i="0" u="none" strike="noStrike" cap="none">
                <a:solidFill>
                  <a:srgbClr val="FFFFFF"/>
                </a:solidFill>
                <a:latin typeface="Livvic"/>
                <a:ea typeface="Livvic"/>
                <a:cs typeface="Livvic"/>
                <a:sym typeface="Livvic"/>
              </a:defRPr>
            </a:lvl9pPr>
          </a:lstStyle>
          <a:p>
            <a:r>
              <a:rPr lang="tr-TR" sz="2500" dirty="0">
                <a:solidFill>
                  <a:schemeClr val="lt1"/>
                </a:solidFill>
              </a:rPr>
              <a:t>OpenCV Kütüphanesi</a:t>
            </a:r>
          </a:p>
        </p:txBody>
      </p:sp>
      <p:sp>
        <p:nvSpPr>
          <p:cNvPr id="10" name="Google Shape;574;p49">
            <a:extLst>
              <a:ext uri="{FF2B5EF4-FFF2-40B4-BE49-F238E27FC236}">
                <a16:creationId xmlns:a16="http://schemas.microsoft.com/office/drawing/2014/main" id="{FD2BEA9A-0018-BB82-059D-D19BB8F2B7EA}"/>
              </a:ext>
            </a:extLst>
          </p:cNvPr>
          <p:cNvSpPr txBox="1">
            <a:spLocks/>
          </p:cNvSpPr>
          <p:nvPr/>
        </p:nvSpPr>
        <p:spPr>
          <a:xfrm>
            <a:off x="857079" y="1011290"/>
            <a:ext cx="2461936" cy="14329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tamaran Light"/>
              <a:buNone/>
              <a:defRPr sz="1200" b="0" i="0" u="none" strike="noStrike" cap="none">
                <a:solidFill>
                  <a:schemeClr val="dk1"/>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rgbClr val="FFFFFF"/>
              </a:buClr>
              <a:buSzPts val="1200"/>
              <a:buFont typeface="Catamaran Light"/>
              <a:buNone/>
              <a:defRPr sz="1200" b="0" i="0" u="none" strike="noStrike" cap="none">
                <a:solidFill>
                  <a:srgbClr val="FFFFFF"/>
                </a:solidFill>
                <a:latin typeface="Catamaran Light"/>
                <a:ea typeface="Catamaran Light"/>
                <a:cs typeface="Catamaran Light"/>
                <a:sym typeface="Catamaran Light"/>
              </a:defRPr>
            </a:lvl9pPr>
          </a:lstStyle>
          <a:p>
            <a:pPr marL="0" indent="0">
              <a:buSzPts val="1100"/>
              <a:buFont typeface="Arial"/>
              <a:buNone/>
            </a:pPr>
            <a:r>
              <a:rPr lang="en-US" dirty="0">
                <a:solidFill>
                  <a:schemeClr val="lt1"/>
                </a:solidFill>
              </a:rPr>
              <a:t>Python </a:t>
            </a:r>
            <a:r>
              <a:rPr lang="en-US" dirty="0" err="1">
                <a:solidFill>
                  <a:schemeClr val="lt1"/>
                </a:solidFill>
              </a:rPr>
              <a:t>programlama</a:t>
            </a:r>
            <a:r>
              <a:rPr lang="en-US" dirty="0">
                <a:solidFill>
                  <a:schemeClr val="lt1"/>
                </a:solidFill>
              </a:rPr>
              <a:t> </a:t>
            </a:r>
            <a:r>
              <a:rPr lang="en-US" dirty="0" err="1">
                <a:solidFill>
                  <a:schemeClr val="lt1"/>
                </a:solidFill>
              </a:rPr>
              <a:t>dili</a:t>
            </a:r>
            <a:r>
              <a:rPr lang="en-US" dirty="0">
                <a:solidFill>
                  <a:schemeClr val="lt1"/>
                </a:solidFill>
              </a:rPr>
              <a:t> </a:t>
            </a:r>
            <a:r>
              <a:rPr lang="en-US" dirty="0" err="1">
                <a:solidFill>
                  <a:schemeClr val="lt1"/>
                </a:solidFill>
              </a:rPr>
              <a:t>için</a:t>
            </a:r>
            <a:r>
              <a:rPr lang="en-US" dirty="0">
                <a:solidFill>
                  <a:schemeClr val="lt1"/>
                </a:solidFill>
              </a:rPr>
              <a:t> </a:t>
            </a:r>
            <a:r>
              <a:rPr lang="en-US" dirty="0" err="1">
                <a:solidFill>
                  <a:schemeClr val="lt1"/>
                </a:solidFill>
              </a:rPr>
              <a:t>ücretsiz</a:t>
            </a:r>
            <a:r>
              <a:rPr lang="en-US" dirty="0">
                <a:solidFill>
                  <a:schemeClr val="lt1"/>
                </a:solidFill>
              </a:rPr>
              <a:t> </a:t>
            </a:r>
            <a:r>
              <a:rPr lang="en-US" dirty="0" err="1">
                <a:solidFill>
                  <a:schemeClr val="lt1"/>
                </a:solidFill>
              </a:rPr>
              <a:t>bir</a:t>
            </a:r>
            <a:r>
              <a:rPr lang="en-US" dirty="0">
                <a:solidFill>
                  <a:schemeClr val="lt1"/>
                </a:solidFill>
              </a:rPr>
              <a:t> </a:t>
            </a:r>
            <a:r>
              <a:rPr lang="en-US" dirty="0" err="1">
                <a:solidFill>
                  <a:schemeClr val="lt1"/>
                </a:solidFill>
              </a:rPr>
              <a:t>yazılım</a:t>
            </a:r>
            <a:r>
              <a:rPr lang="en-US" dirty="0">
                <a:solidFill>
                  <a:schemeClr val="lt1"/>
                </a:solidFill>
              </a:rPr>
              <a:t> </a:t>
            </a:r>
            <a:r>
              <a:rPr lang="en-US" dirty="0" err="1">
                <a:solidFill>
                  <a:schemeClr val="lt1"/>
                </a:solidFill>
              </a:rPr>
              <a:t>makine</a:t>
            </a:r>
            <a:r>
              <a:rPr lang="en-US" dirty="0">
                <a:solidFill>
                  <a:schemeClr val="lt1"/>
                </a:solidFill>
              </a:rPr>
              <a:t> </a:t>
            </a:r>
            <a:r>
              <a:rPr lang="en-US" dirty="0" err="1">
                <a:solidFill>
                  <a:schemeClr val="lt1"/>
                </a:solidFill>
              </a:rPr>
              <a:t>öğrenimi</a:t>
            </a:r>
            <a:r>
              <a:rPr lang="en-US" dirty="0">
                <a:solidFill>
                  <a:schemeClr val="lt1"/>
                </a:solidFill>
              </a:rPr>
              <a:t> </a:t>
            </a:r>
            <a:r>
              <a:rPr lang="en-US" dirty="0" err="1">
                <a:solidFill>
                  <a:schemeClr val="lt1"/>
                </a:solidFill>
              </a:rPr>
              <a:t>kitaplığıdır</a:t>
            </a:r>
            <a:r>
              <a:rPr lang="tr-TR" dirty="0">
                <a:solidFill>
                  <a:schemeClr val="lt1"/>
                </a:solidFill>
              </a:rPr>
              <a:t>. </a:t>
            </a:r>
            <a:r>
              <a:rPr lang="tr-TR" dirty="0">
                <a:solidFill>
                  <a:schemeClr val="bg1"/>
                </a:solidFill>
              </a:rPr>
              <a:t>Kurulum için öncelikle komut istemini (</a:t>
            </a:r>
            <a:r>
              <a:rPr lang="tr-TR" dirty="0" err="1">
                <a:solidFill>
                  <a:schemeClr val="bg1"/>
                </a:solidFill>
              </a:rPr>
              <a:t>cmd’yi</a:t>
            </a:r>
            <a:r>
              <a:rPr lang="tr-TR" dirty="0">
                <a:solidFill>
                  <a:schemeClr val="bg1"/>
                </a:solidFill>
              </a:rPr>
              <a:t>) açarak ‘</a:t>
            </a:r>
            <a:r>
              <a:rPr lang="tr-TR" dirty="0" err="1">
                <a:solidFill>
                  <a:schemeClr val="bg1"/>
                </a:solidFill>
              </a:rPr>
              <a:t>pip</a:t>
            </a:r>
            <a:r>
              <a:rPr lang="tr-TR" dirty="0">
                <a:solidFill>
                  <a:schemeClr val="bg1"/>
                </a:solidFill>
              </a:rPr>
              <a:t> </a:t>
            </a:r>
            <a:r>
              <a:rPr lang="tr-TR" dirty="0" err="1">
                <a:solidFill>
                  <a:schemeClr val="bg1"/>
                </a:solidFill>
              </a:rPr>
              <a:t>install</a:t>
            </a:r>
            <a:r>
              <a:rPr lang="tr-TR" dirty="0">
                <a:solidFill>
                  <a:schemeClr val="bg1"/>
                </a:solidFill>
              </a:rPr>
              <a:t> scikit-learn’ yazmanız ve </a:t>
            </a:r>
            <a:r>
              <a:rPr lang="tr-TR" dirty="0" err="1">
                <a:solidFill>
                  <a:schemeClr val="bg1"/>
                </a:solidFill>
              </a:rPr>
              <a:t>enter</a:t>
            </a:r>
            <a:r>
              <a:rPr lang="tr-TR" dirty="0">
                <a:solidFill>
                  <a:schemeClr val="bg1"/>
                </a:solidFill>
              </a:rPr>
              <a:t> tuşuna basmanız yeterlidir, ardından kurulum başlayacaktır.</a:t>
            </a:r>
            <a:endParaRPr lang="en-US" dirty="0">
              <a:solidFill>
                <a:schemeClr val="lt1"/>
              </a:solidFill>
            </a:endParaRPr>
          </a:p>
        </p:txBody>
      </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755</Words>
  <Application>Microsoft Office PowerPoint</Application>
  <PresentationFormat>Ekran Gösterisi (16:9)</PresentationFormat>
  <Paragraphs>103</Paragraphs>
  <Slides>30</Slides>
  <Notes>30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30</vt:i4>
      </vt:variant>
    </vt:vector>
  </HeadingPairs>
  <TitlesOfParts>
    <vt:vector size="36" baseType="lpstr">
      <vt:lpstr>Catamaran Light</vt:lpstr>
      <vt:lpstr>Fira Sans Extra Condensed Medium</vt:lpstr>
      <vt:lpstr>Roboto</vt:lpstr>
      <vt:lpstr>Livvic</vt:lpstr>
      <vt:lpstr>Arial</vt:lpstr>
      <vt:lpstr>Engineering Project Proposal by Slidesgo</vt:lpstr>
      <vt:lpstr>Bilgisayar Zeki Sistem Uygulamaları Projesi</vt:lpstr>
      <vt:lpstr> İÇİNDEKİLER</vt:lpstr>
      <vt:lpstr> İÇİNDEKİLER</vt:lpstr>
      <vt:lpstr> PROJE HAKKINDA </vt:lpstr>
      <vt:lpstr>PYTHON PROGRAMLAMA DİLİNİN KURULUMU</vt:lpstr>
      <vt:lpstr>NumPy Kütüphanesi Kurulumu</vt:lpstr>
      <vt:lpstr>GEREKLİ KURULUMLAR</vt:lpstr>
      <vt:lpstr>GEREKLİ KURULUMLAR</vt:lpstr>
      <vt:lpstr>scikit-learn Kütüphanesi</vt:lpstr>
      <vt:lpstr>JUPYTER NOTEBOOK KULLANIMI</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Bilgisayar Zeki Sistem Uygulamaları Projesi</dc:title>
  <cp:lastModifiedBy>Sedat Şenli</cp:lastModifiedBy>
  <cp:revision>22</cp:revision>
  <dcterms:modified xsi:type="dcterms:W3CDTF">2022-12-28T15:13:53Z</dcterms:modified>
</cp:coreProperties>
</file>